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12/1/2019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12/1/2019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12/1/2019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12/1/2019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E932A-62DD-4EA8-9AF6-03490ABA45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Storms</a:t>
            </a:r>
          </a:p>
        </p:txBody>
      </p:sp>
    </p:spTree>
    <p:extLst>
      <p:ext uri="{BB962C8B-B14F-4D97-AF65-F5344CB8AC3E}">
        <p14:creationId xmlns:p14="http://schemas.microsoft.com/office/powerpoint/2010/main" val="3427212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85EB0-CB28-4360-AC4A-67A9C2A17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Thunderstorm Damage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DA434-6744-4A74-A14D-B21BEC3EA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050792"/>
          </a:xfrm>
        </p:spPr>
        <p:txBody>
          <a:bodyPr/>
          <a:lstStyle/>
          <a:p>
            <a:r>
              <a:rPr lang="en-US" dirty="0"/>
              <a:t>Can flood areas</a:t>
            </a:r>
          </a:p>
          <a:p>
            <a:r>
              <a:rPr lang="en-US" dirty="0"/>
              <a:t>Shatter tree trunks / create forest fires</a:t>
            </a:r>
          </a:p>
          <a:p>
            <a:r>
              <a:rPr lang="en-US" dirty="0"/>
              <a:t>Lightning can cause serious burns &amp; death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42" name="Picture 2" descr="Image result for lightning starting fire">
            <a:extLst>
              <a:ext uri="{FF2B5EF4-FFF2-40B4-BE49-F238E27FC236}">
                <a16:creationId xmlns:a16="http://schemas.microsoft.com/office/drawing/2014/main" id="{C0164EC7-51A4-45B1-929D-531E6CF3D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533" y="238836"/>
            <a:ext cx="4961734" cy="330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Image result for tree struck by lightning">
            <a:extLst>
              <a:ext uri="{FF2B5EF4-FFF2-40B4-BE49-F238E27FC236}">
                <a16:creationId xmlns:a16="http://schemas.microsoft.com/office/drawing/2014/main" id="{658E029F-C4CF-46A3-BD55-74C5374B7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298" y="3548418"/>
            <a:ext cx="5883701" cy="330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3A2EB-EEF6-4E61-AE90-33C2C686F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AF458-73A5-4243-9BEA-3ABE75D26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5180827" cy="4050792"/>
          </a:xfrm>
        </p:spPr>
        <p:txBody>
          <a:bodyPr>
            <a:normAutofit/>
          </a:bodyPr>
          <a:lstStyle/>
          <a:p>
            <a:r>
              <a:rPr lang="en-US" sz="2600" dirty="0"/>
              <a:t>When rain water overflows rivers, lakes or streams</a:t>
            </a:r>
          </a:p>
          <a:p>
            <a:r>
              <a:rPr lang="en-US" sz="2600" dirty="0"/>
              <a:t>Ground can become oversaturated as well</a:t>
            </a:r>
          </a:p>
          <a:p>
            <a:r>
              <a:rPr lang="en-US" sz="2600" dirty="0"/>
              <a:t>Flash floods are sudden &amp; violent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640728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0A946-3923-435F-842A-42960F9D8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26824"/>
            <a:ext cx="10058400" cy="1609344"/>
          </a:xfrm>
        </p:spPr>
        <p:txBody>
          <a:bodyPr/>
          <a:lstStyle/>
          <a:p>
            <a:r>
              <a:rPr lang="en-US" dirty="0"/>
              <a:t>Hurricanes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16D7D-0ACC-4648-97C9-3C4FC0E96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550504"/>
            <a:ext cx="4018987" cy="5180672"/>
          </a:xfrm>
        </p:spPr>
        <p:txBody>
          <a:bodyPr>
            <a:normAutofit/>
          </a:bodyPr>
          <a:lstStyle/>
          <a:p>
            <a:r>
              <a:rPr lang="en-US" sz="2100" dirty="0"/>
              <a:t>Form over warm ocean water and begins as a low pressure area</a:t>
            </a:r>
          </a:p>
          <a:p>
            <a:pPr lvl="1"/>
            <a:r>
              <a:rPr lang="en-US" dirty="0"/>
              <a:t>Warm air rises and as more air is pushed up the cooler air is pushed out causing a spiral</a:t>
            </a:r>
          </a:p>
          <a:p>
            <a:pPr lvl="1"/>
            <a:r>
              <a:rPr lang="en-US" dirty="0"/>
              <a:t>Winds spiral inward toward the low pressure which increases wind speed</a:t>
            </a:r>
          </a:p>
          <a:p>
            <a:r>
              <a:rPr lang="en-US" sz="2100" dirty="0"/>
              <a:t>It grows into a tropical storm before becoming a hurricane</a:t>
            </a:r>
          </a:p>
          <a:p>
            <a:r>
              <a:rPr lang="en-US" sz="2100" b="1" u="sng" dirty="0"/>
              <a:t>Hurricane</a:t>
            </a:r>
            <a:r>
              <a:rPr lang="en-US" sz="2100" dirty="0"/>
              <a:t>- Tropical cyclone with winds over 74 mph</a:t>
            </a:r>
          </a:p>
          <a:p>
            <a:pPr lvl="1"/>
            <a:r>
              <a:rPr lang="en-US" dirty="0"/>
              <a:t>Also called typhoons &amp; cyclones</a:t>
            </a:r>
          </a:p>
          <a:p>
            <a:endParaRPr lang="en-US" dirty="0"/>
          </a:p>
          <a:p>
            <a:endParaRPr lang="en-US" dirty="0"/>
          </a:p>
          <a:p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10128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02FAC-4030-4104-BBB2-86264B605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Hurricane Movement &amp; Damage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1B3E3-B082-4F7C-AD54-BCAEF9A64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40" y="2121408"/>
            <a:ext cx="4227444" cy="4050792"/>
          </a:xfrm>
        </p:spPr>
        <p:txBody>
          <a:bodyPr/>
          <a:lstStyle/>
          <a:p>
            <a:r>
              <a:rPr lang="en-US" dirty="0"/>
              <a:t>Can last a week or more</a:t>
            </a:r>
          </a:p>
          <a:p>
            <a:r>
              <a:rPr lang="en-US" dirty="0"/>
              <a:t>Weakens when it passes over land</a:t>
            </a:r>
          </a:p>
          <a:p>
            <a:r>
              <a:rPr lang="en-US" dirty="0"/>
              <a:t>Hits land with high winds and heavy precipitation</a:t>
            </a:r>
          </a:p>
          <a:p>
            <a:r>
              <a:rPr lang="en-US" b="1" u="sng" dirty="0"/>
              <a:t>Storm Surge</a:t>
            </a:r>
            <a:r>
              <a:rPr lang="en-US" dirty="0"/>
              <a:t>- a dome of water the sweeps across the coast where a hurricane lands</a:t>
            </a:r>
          </a:p>
          <a:p>
            <a:pPr lvl="1"/>
            <a:r>
              <a:rPr lang="en-US" dirty="0"/>
              <a:t>Wash away beaches</a:t>
            </a:r>
          </a:p>
          <a:p>
            <a:pPr lvl="1"/>
            <a:r>
              <a:rPr lang="en-US" dirty="0"/>
              <a:t>Destroy buildings</a:t>
            </a:r>
          </a:p>
        </p:txBody>
      </p:sp>
      <p:pic>
        <p:nvPicPr>
          <p:cNvPr id="12292" name="Picture 4" descr="Image result for storm surge">
            <a:extLst>
              <a:ext uri="{FF2B5EF4-FFF2-40B4-BE49-F238E27FC236}">
                <a16:creationId xmlns:a16="http://schemas.microsoft.com/office/drawing/2014/main" id="{94E312F5-02FC-43CE-99E7-0EB519C89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983" y="2443598"/>
            <a:ext cx="7302155" cy="44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15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520EA-0394-4D49-8B00-DBDDD0244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Tornadoes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DD91C-CC28-4CB8-9DF9-2A7D4DF06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5208122" cy="4050792"/>
          </a:xfrm>
        </p:spPr>
        <p:txBody>
          <a:bodyPr/>
          <a:lstStyle/>
          <a:p>
            <a:r>
              <a:rPr lang="en-US" b="1" u="sng" dirty="0"/>
              <a:t>Tornado-</a:t>
            </a:r>
            <a:r>
              <a:rPr lang="en-US" dirty="0"/>
              <a:t> rapidly spinning column of air that reaches down from a thunderstorm to touch Earth’s surface</a:t>
            </a:r>
          </a:p>
          <a:p>
            <a:pPr lvl="1"/>
            <a:r>
              <a:rPr lang="en-US" dirty="0"/>
              <a:t>Called a </a:t>
            </a:r>
            <a:r>
              <a:rPr lang="en-US" i="1" dirty="0"/>
              <a:t>waterspout</a:t>
            </a:r>
            <a:r>
              <a:rPr lang="en-US" dirty="0"/>
              <a:t> if it forms over a body of water</a:t>
            </a:r>
          </a:p>
          <a:p>
            <a:pPr lvl="1"/>
            <a:r>
              <a:rPr lang="en-US" dirty="0"/>
              <a:t>Typically short-lived</a:t>
            </a:r>
          </a:p>
          <a:p>
            <a:pPr marL="274320" lvl="1" indent="0">
              <a:buNone/>
            </a:pPr>
            <a:endParaRPr lang="en-US" dirty="0"/>
          </a:p>
          <a:p>
            <a:r>
              <a:rPr lang="en-US" b="1" dirty="0"/>
              <a:t>FORMATION</a:t>
            </a:r>
          </a:p>
          <a:p>
            <a:pPr lvl="1"/>
            <a:r>
              <a:rPr lang="en-US" dirty="0"/>
              <a:t>Form during severe weather</a:t>
            </a:r>
          </a:p>
          <a:p>
            <a:pPr lvl="1"/>
            <a:r>
              <a:rPr lang="en-US" dirty="0"/>
              <a:t>Cumulonimbus clouds</a:t>
            </a:r>
          </a:p>
          <a:p>
            <a:pPr lvl="1"/>
            <a:r>
              <a:rPr lang="en-US" dirty="0"/>
              <a:t>Warm air flows upward &amp; begins to rotate</a:t>
            </a:r>
          </a:p>
        </p:txBody>
      </p:sp>
      <p:pic>
        <p:nvPicPr>
          <p:cNvPr id="1028" name="Picture 4" descr="Image result for waterspout gif">
            <a:extLst>
              <a:ext uri="{FF2B5EF4-FFF2-40B4-BE49-F238E27FC236}">
                <a16:creationId xmlns:a16="http://schemas.microsoft.com/office/drawing/2014/main" id="{E279AA2D-C6ED-44B1-AF27-0EF35ABF416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301" y="3701319"/>
            <a:ext cx="4750309" cy="267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64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9F277-E088-4A5B-8E15-0699D050F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Tornado Alley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C104E-B50A-4802-AD2E-934A631C34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Great plains</a:t>
            </a:r>
          </a:p>
          <a:p>
            <a:r>
              <a:rPr lang="en-US" dirty="0"/>
              <a:t>Warm, humid air moves north from the Gulf &amp; meets dry cold air from Canada</a:t>
            </a:r>
          </a:p>
          <a:p>
            <a:r>
              <a:rPr lang="en-US" dirty="0"/>
              <a:t>Forms a line of storms</a:t>
            </a:r>
          </a:p>
          <a:p>
            <a:pPr lvl="1"/>
            <a:r>
              <a:rPr lang="en-US" dirty="0"/>
              <a:t>Squall line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2050" name="Picture 2" descr="Image result for tornado alley">
            <a:extLst>
              <a:ext uri="{FF2B5EF4-FFF2-40B4-BE49-F238E27FC236}">
                <a16:creationId xmlns:a16="http://schemas.microsoft.com/office/drawing/2014/main" id="{23974EC9-2C9D-411E-B530-C58734870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616" y="3033856"/>
            <a:ext cx="5302226" cy="375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squall line thunderstorms">
            <a:extLst>
              <a:ext uri="{FF2B5EF4-FFF2-40B4-BE49-F238E27FC236}">
                <a16:creationId xmlns:a16="http://schemas.microsoft.com/office/drawing/2014/main" id="{49B1F8A9-7EFF-487C-8E6D-9676FCCB2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72" y="4446526"/>
            <a:ext cx="4161051" cy="234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32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0231E-9F2C-44F3-9392-A3BED2F6E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8598" y="385276"/>
            <a:ext cx="4498439" cy="1426055"/>
          </a:xfrm>
        </p:spPr>
        <p:txBody>
          <a:bodyPr/>
          <a:lstStyle/>
          <a:p>
            <a:r>
              <a:rPr lang="en-US" dirty="0"/>
              <a:t>Tornado Damage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CCEF3-5F85-4D0E-86D5-5F49AEECC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9836" y="2039521"/>
            <a:ext cx="6613842" cy="4050792"/>
          </a:xfrm>
        </p:spPr>
        <p:txBody>
          <a:bodyPr/>
          <a:lstStyle/>
          <a:p>
            <a:r>
              <a:rPr lang="en-US" dirty="0"/>
              <a:t>Damage comes from strong winds &amp; flying debris</a:t>
            </a:r>
          </a:p>
          <a:p>
            <a:r>
              <a:rPr lang="en-US" dirty="0"/>
              <a:t>Low pressure sucks objects into the funnel</a:t>
            </a:r>
          </a:p>
          <a:p>
            <a:r>
              <a:rPr lang="en-US" dirty="0"/>
              <a:t>Can move extremely large objects &amp; drop them off miles away</a:t>
            </a:r>
          </a:p>
          <a:p>
            <a:r>
              <a:rPr lang="en-US" dirty="0"/>
              <a:t>Measured on the </a:t>
            </a:r>
            <a:r>
              <a:rPr lang="en-US" b="1" i="1" dirty="0"/>
              <a:t>ENHANCED FUJITA SCALE</a:t>
            </a:r>
            <a:endParaRPr lang="en-US" dirty="0"/>
          </a:p>
          <a:p>
            <a:r>
              <a:rPr lang="en-US" dirty="0"/>
              <a:t>Light damage = EF0 (branches broken off trees)</a:t>
            </a:r>
          </a:p>
          <a:p>
            <a:r>
              <a:rPr lang="en-US" dirty="0"/>
              <a:t>Extreme damage = EF5 (Houses carried away)</a:t>
            </a:r>
          </a:p>
        </p:txBody>
      </p:sp>
      <p:pic>
        <p:nvPicPr>
          <p:cNvPr id="3074" name="Picture 2" descr="Image result for tornado damage">
            <a:extLst>
              <a:ext uri="{FF2B5EF4-FFF2-40B4-BE49-F238E27FC236}">
                <a16:creationId xmlns:a16="http://schemas.microsoft.com/office/drawing/2014/main" id="{80B454CB-0C53-4344-ACF8-DF0412BD5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929" y="12828"/>
            <a:ext cx="3602071" cy="202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67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A0136-18D1-4AEA-8D6E-98B0D9350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Enhanced Fujita Scale</a:t>
            </a:r>
          </a:p>
        </p:txBody>
      </p:sp>
      <p:pic>
        <p:nvPicPr>
          <p:cNvPr id="4098" name="Picture 2" descr="Image result for enhanced fujita scale">
            <a:extLst>
              <a:ext uri="{FF2B5EF4-FFF2-40B4-BE49-F238E27FC236}">
                <a16:creationId xmlns:a16="http://schemas.microsoft.com/office/drawing/2014/main" id="{376753C1-A714-475D-9F25-AF8FCFA8E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768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B04F9-FDE3-4AFA-B5FE-088839968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Can…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9F8C5-33DB-4226-9D9C-B51BA871C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Define “storm”</a:t>
            </a:r>
          </a:p>
          <a:p>
            <a:r>
              <a:rPr lang="en-US" sz="2600" dirty="0"/>
              <a:t>Identify the different types of storms</a:t>
            </a:r>
          </a:p>
          <a:p>
            <a:r>
              <a:rPr lang="en-US" sz="2600" dirty="0"/>
              <a:t>Explain how different types of storms form</a:t>
            </a:r>
          </a:p>
          <a:p>
            <a:r>
              <a:rPr lang="en-US" sz="2600" dirty="0"/>
              <a:t>Describe how to stay safe in a storm</a:t>
            </a:r>
          </a:p>
        </p:txBody>
      </p:sp>
    </p:spTree>
    <p:extLst>
      <p:ext uri="{BB962C8B-B14F-4D97-AF65-F5344CB8AC3E}">
        <p14:creationId xmlns:p14="http://schemas.microsoft.com/office/powerpoint/2010/main" val="238441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91526-7126-4163-89E2-94F4F560D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125" y="995993"/>
            <a:ext cx="4064860" cy="173497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 violent disturbance in the atmosphere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CB9FBAE-58B3-46A5-9476-9A47261DD5E5}"/>
              </a:ext>
            </a:extLst>
          </p:cNvPr>
          <p:cNvSpPr txBox="1">
            <a:spLocks/>
          </p:cNvSpPr>
          <p:nvPr/>
        </p:nvSpPr>
        <p:spPr>
          <a:xfrm>
            <a:off x="6976510" y="1007248"/>
            <a:ext cx="2716705" cy="17349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b="1" dirty="0"/>
              <a:t>Thunderstorm</a:t>
            </a:r>
          </a:p>
          <a:p>
            <a:pPr marL="0" indent="0">
              <a:buFont typeface="Wingdings" pitchFamily="2" charset="2"/>
              <a:buNone/>
            </a:pPr>
            <a:r>
              <a:rPr lang="en-US" b="1" dirty="0"/>
              <a:t>Winter Storm</a:t>
            </a:r>
          </a:p>
          <a:p>
            <a:pPr marL="0" indent="0">
              <a:buFont typeface="Wingdings" pitchFamily="2" charset="2"/>
              <a:buNone/>
            </a:pPr>
            <a:r>
              <a:rPr lang="en-US" b="1" dirty="0"/>
              <a:t>Lightning &amp; Thunder</a:t>
            </a:r>
          </a:p>
          <a:p>
            <a:pPr marL="0" indent="0">
              <a:buFont typeface="Wingdings" pitchFamily="2" charset="2"/>
              <a:buNone/>
            </a:pPr>
            <a:r>
              <a:rPr lang="en-US" b="1" dirty="0"/>
              <a:t>Flash Flooding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3D89734-D763-4D01-A80F-EC38DA1E7224}"/>
              </a:ext>
            </a:extLst>
          </p:cNvPr>
          <p:cNvSpPr txBox="1">
            <a:spLocks/>
          </p:cNvSpPr>
          <p:nvPr/>
        </p:nvSpPr>
        <p:spPr>
          <a:xfrm>
            <a:off x="5079785" y="2976255"/>
            <a:ext cx="2032430" cy="905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3600" b="1" dirty="0"/>
              <a:t>STORM</a:t>
            </a:r>
            <a:endParaRPr lang="en-US" b="1" dirty="0"/>
          </a:p>
        </p:txBody>
      </p:sp>
      <p:pic>
        <p:nvPicPr>
          <p:cNvPr id="1026" name="Picture 2" descr="Image result for storm">
            <a:extLst>
              <a:ext uri="{FF2B5EF4-FFF2-40B4-BE49-F238E27FC236}">
                <a16:creationId xmlns:a16="http://schemas.microsoft.com/office/drawing/2014/main" id="{F5E2FC90-E7B4-4A9C-8967-2D0D7A78C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11" y="3733524"/>
            <a:ext cx="263842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torm">
            <a:extLst>
              <a:ext uri="{FF2B5EF4-FFF2-40B4-BE49-F238E27FC236}">
                <a16:creationId xmlns:a16="http://schemas.microsoft.com/office/drawing/2014/main" id="{4E6B6453-09F9-4937-8F56-3EA917632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863" y="3606914"/>
            <a:ext cx="3857137" cy="312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winter storm cartoon">
            <a:extLst>
              <a:ext uri="{FF2B5EF4-FFF2-40B4-BE49-F238E27FC236}">
                <a16:creationId xmlns:a16="http://schemas.microsoft.com/office/drawing/2014/main" id="{5543D963-1759-4323-A305-2065898C2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253" y="3606914"/>
            <a:ext cx="4069494" cy="305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6348843-68C5-45B8-86CC-A16E590380A6}"/>
              </a:ext>
            </a:extLst>
          </p:cNvPr>
          <p:cNvSpPr txBox="1">
            <a:spLocks/>
          </p:cNvSpPr>
          <p:nvPr/>
        </p:nvSpPr>
        <p:spPr>
          <a:xfrm>
            <a:off x="9475295" y="995992"/>
            <a:ext cx="2716705" cy="17349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b="1" dirty="0"/>
              <a:t>Hurricanes</a:t>
            </a:r>
          </a:p>
          <a:p>
            <a:pPr marL="0" indent="0">
              <a:buFont typeface="Wingdings" pitchFamily="2" charset="2"/>
              <a:buNone/>
            </a:pPr>
            <a:r>
              <a:rPr lang="en-US" b="1" dirty="0"/>
              <a:t>Tornadoes</a:t>
            </a:r>
          </a:p>
          <a:p>
            <a:pPr marL="0" indent="0">
              <a:buFont typeface="Wingdings" pitchFamily="2" charset="2"/>
              <a:buNone/>
            </a:pPr>
            <a:endParaRPr lang="en-US" b="1" dirty="0"/>
          </a:p>
          <a:p>
            <a:pPr marL="0" indent="0">
              <a:buFont typeface="Wingdings" pitchFamily="2" charset="2"/>
              <a:buNone/>
            </a:pPr>
            <a:r>
              <a:rPr lang="en-US" b="1" dirty="0"/>
              <a:t>Caused changes in AIR PRESSURE</a:t>
            </a:r>
          </a:p>
        </p:txBody>
      </p:sp>
    </p:spTree>
    <p:extLst>
      <p:ext uri="{BB962C8B-B14F-4D97-AF65-F5344CB8AC3E}">
        <p14:creationId xmlns:p14="http://schemas.microsoft.com/office/powerpoint/2010/main" val="17183012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Image result for snowing gif">
            <a:extLst>
              <a:ext uri="{FF2B5EF4-FFF2-40B4-BE49-F238E27FC236}">
                <a16:creationId xmlns:a16="http://schemas.microsoft.com/office/drawing/2014/main" id="{A59F1644-0FA9-4940-BA6D-7A1E5828870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15" y="107278"/>
            <a:ext cx="11722389" cy="673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945FA9-FFE4-4FC3-9FE3-CA0E6C558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Winter Storms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9E68A-49B9-43E7-801F-622E9FF3D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5848" y="1969477"/>
            <a:ext cx="5026152" cy="4844210"/>
          </a:xfrm>
        </p:spPr>
        <p:txBody>
          <a:bodyPr/>
          <a:lstStyle/>
          <a:p>
            <a:r>
              <a:rPr lang="en-US" sz="2600" dirty="0">
                <a:solidFill>
                  <a:schemeClr val="bg1"/>
                </a:solidFill>
              </a:rPr>
              <a:t>Often occur in Northern United States</a:t>
            </a:r>
          </a:p>
          <a:p>
            <a:r>
              <a:rPr lang="en-US" sz="2600" dirty="0">
                <a:solidFill>
                  <a:schemeClr val="bg1"/>
                </a:solidFill>
              </a:rPr>
              <a:t>If the air is colder than 0</a:t>
            </a:r>
            <a:r>
              <a:rPr lang="en-US" sz="2600" baseline="30000" dirty="0">
                <a:solidFill>
                  <a:schemeClr val="bg1"/>
                </a:solidFill>
              </a:rPr>
              <a:t>o</a:t>
            </a:r>
            <a:r>
              <a:rPr lang="en-US" sz="2600" dirty="0">
                <a:solidFill>
                  <a:schemeClr val="bg1"/>
                </a:solidFill>
              </a:rPr>
              <a:t>C (</a:t>
            </a:r>
            <a:r>
              <a:rPr lang="en-US" sz="2600" i="1" dirty="0">
                <a:solidFill>
                  <a:schemeClr val="bg1"/>
                </a:solidFill>
              </a:rPr>
              <a:t>32</a:t>
            </a:r>
            <a:r>
              <a:rPr lang="en-US" sz="2600" i="1" baseline="30000" dirty="0">
                <a:solidFill>
                  <a:schemeClr val="bg1"/>
                </a:solidFill>
              </a:rPr>
              <a:t>o</a:t>
            </a:r>
            <a:r>
              <a:rPr lang="en-US" sz="2600" i="1" dirty="0">
                <a:solidFill>
                  <a:schemeClr val="bg1"/>
                </a:solidFill>
              </a:rPr>
              <a:t>F</a:t>
            </a:r>
            <a:r>
              <a:rPr lang="en-US" sz="2600" dirty="0">
                <a:solidFill>
                  <a:schemeClr val="bg1"/>
                </a:solidFill>
              </a:rPr>
              <a:t>) all the way to ground, the precipitation falls as snow.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Heavy Snow Dangers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Block Roads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Trap People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Damage Crops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Burst Pipes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424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F9DE6-1C22-4C41-BFB7-1D10A34A0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Lake Effect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4DD84-6E6A-4B42-9BF2-D14EA60DB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1512" y="2121407"/>
            <a:ext cx="6476735" cy="4623949"/>
          </a:xfrm>
        </p:spPr>
        <p:txBody>
          <a:bodyPr>
            <a:normAutofit/>
          </a:bodyPr>
          <a:lstStyle/>
          <a:p>
            <a:r>
              <a:rPr lang="en-US" sz="2400" dirty="0"/>
              <a:t>In the Fall &amp; Winter, the land near water cools much faster than the water</a:t>
            </a:r>
          </a:p>
          <a:p>
            <a:r>
              <a:rPr lang="en-US" sz="2400" dirty="0"/>
              <a:t>When dry air moves across the lake it picks up water vapor &amp; heat</a:t>
            </a:r>
          </a:p>
          <a:p>
            <a:r>
              <a:rPr lang="en-US" sz="2400" dirty="0"/>
              <a:t>When the air mass reaches the other side of the lake it cools down again</a:t>
            </a:r>
          </a:p>
          <a:p>
            <a:r>
              <a:rPr lang="en-US" sz="2400" dirty="0"/>
              <a:t>The water vapor that was collected then falls as snow</a:t>
            </a:r>
          </a:p>
          <a:p>
            <a:pPr lvl="1"/>
            <a:r>
              <a:rPr lang="en-US" sz="2200" dirty="0"/>
              <a:t>Happens near cities like Buffalo &amp; Rochester, New York</a:t>
            </a:r>
          </a:p>
          <a:p>
            <a:pPr lvl="2"/>
            <a:r>
              <a:rPr lang="en-US" sz="2000" dirty="0"/>
              <a:t>Near Lake Erie</a:t>
            </a:r>
          </a:p>
          <a:p>
            <a:endParaRPr lang="en-US" dirty="0"/>
          </a:p>
        </p:txBody>
      </p:sp>
      <p:pic>
        <p:nvPicPr>
          <p:cNvPr id="8194" name="Picture 2" descr="Image result for lake erie snow">
            <a:extLst>
              <a:ext uri="{FF2B5EF4-FFF2-40B4-BE49-F238E27FC236}">
                <a16:creationId xmlns:a16="http://schemas.microsoft.com/office/drawing/2014/main" id="{F92A6284-59AA-4C51-AD5E-E9BFCBF35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4751408" cy="370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94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80937125-376D-4111-AE74-3F407D4F8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7" y="320874"/>
            <a:ext cx="11945936" cy="623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493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4D3AA-BFD8-4E04-9E62-568E002F7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8975" y="2575794"/>
            <a:ext cx="3192662" cy="1287897"/>
          </a:xfrm>
        </p:spPr>
        <p:txBody>
          <a:bodyPr>
            <a:noAutofit/>
          </a:bodyPr>
          <a:lstStyle/>
          <a:p>
            <a:r>
              <a:rPr lang="en-US" sz="3600" dirty="0"/>
              <a:t>Thunderstorms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AB50C-6F3F-4518-9C2C-46428FD00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787" y="981925"/>
            <a:ext cx="4121130" cy="1972290"/>
          </a:xfrm>
        </p:spPr>
        <p:txBody>
          <a:bodyPr>
            <a:normAutofit/>
          </a:bodyPr>
          <a:lstStyle/>
          <a:p>
            <a:r>
              <a:rPr lang="en-US" sz="2800" dirty="0"/>
              <a:t>A small storm often accompanied by heavy rain &amp; frequent thunder &amp; lightning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3EE5BC3-F3E3-4CFE-A08F-F0665165447F}"/>
              </a:ext>
            </a:extLst>
          </p:cNvPr>
          <p:cNvSpPr txBox="1">
            <a:spLocks/>
          </p:cNvSpPr>
          <p:nvPr/>
        </p:nvSpPr>
        <p:spPr>
          <a:xfrm>
            <a:off x="6553904" y="976767"/>
            <a:ext cx="4121130" cy="19722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Heavy Rain</a:t>
            </a:r>
          </a:p>
          <a:p>
            <a:r>
              <a:rPr lang="en-US" sz="2800" dirty="0"/>
              <a:t>Lightning</a:t>
            </a:r>
          </a:p>
          <a:p>
            <a:r>
              <a:rPr lang="en-US" sz="2800" dirty="0"/>
              <a:t>Cumulonimbus Clouds</a:t>
            </a:r>
          </a:p>
        </p:txBody>
      </p:sp>
      <p:pic>
        <p:nvPicPr>
          <p:cNvPr id="3074" name="Picture 2" descr="Image result for thunderstorm">
            <a:extLst>
              <a:ext uri="{FF2B5EF4-FFF2-40B4-BE49-F238E27FC236}">
                <a16:creationId xmlns:a16="http://schemas.microsoft.com/office/drawing/2014/main" id="{2B4918EE-04FC-4983-BED0-412D805AC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862" y="3603326"/>
            <a:ext cx="7233137" cy="318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916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451A4-C50C-4246-A432-45324BAB6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6486" y="-111848"/>
            <a:ext cx="4363543" cy="1609344"/>
          </a:xfrm>
        </p:spPr>
        <p:txBody>
          <a:bodyPr/>
          <a:lstStyle/>
          <a:p>
            <a:r>
              <a:rPr lang="en-US" dirty="0"/>
              <a:t>Thunderstorms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CECC7-E891-42FF-82EA-8A3AFD4E0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532" y="1169728"/>
            <a:ext cx="3445566" cy="5416602"/>
          </a:xfrm>
        </p:spPr>
        <p:txBody>
          <a:bodyPr>
            <a:normAutofit/>
          </a:bodyPr>
          <a:lstStyle/>
          <a:p>
            <a:r>
              <a:rPr lang="en-US" sz="2200" dirty="0"/>
              <a:t>Form in cumulonimbus clouds</a:t>
            </a:r>
          </a:p>
          <a:p>
            <a:pPr lvl="1"/>
            <a:r>
              <a:rPr lang="en-US" sz="2000" dirty="0"/>
              <a:t>Also called thunder head clouds</a:t>
            </a:r>
          </a:p>
          <a:p>
            <a:r>
              <a:rPr lang="en-US" sz="2200" dirty="0"/>
              <a:t>Form when hot, humid air is forced upward by a cold front</a:t>
            </a:r>
          </a:p>
          <a:p>
            <a:pPr lvl="1"/>
            <a:r>
              <a:rPr lang="en-US" sz="2000" dirty="0"/>
              <a:t>Sometimes hail falls with the rain</a:t>
            </a:r>
          </a:p>
          <a:p>
            <a:r>
              <a:rPr lang="en-US" sz="2200" dirty="0"/>
              <a:t>Within the cloud are strong upward and downward winds</a:t>
            </a:r>
          </a:p>
          <a:p>
            <a:pPr lvl="1"/>
            <a:r>
              <a:rPr lang="en-US" sz="2000" dirty="0"/>
              <a:t>Mostly form in Spring &amp; Summer months or in the western plains</a:t>
            </a:r>
          </a:p>
        </p:txBody>
      </p:sp>
      <p:pic>
        <p:nvPicPr>
          <p:cNvPr id="9218" name="Picture 2" descr="Image result for cumulonimbus clouds">
            <a:extLst>
              <a:ext uri="{FF2B5EF4-FFF2-40B4-BE49-F238E27FC236}">
                <a16:creationId xmlns:a16="http://schemas.microsoft.com/office/drawing/2014/main" id="{B15A6CCA-390D-4607-A2F5-2FB9C5455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097" y="1169728"/>
            <a:ext cx="8653669" cy="568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2489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DE1B8-9B7E-4407-9A3F-8E7D0B7AA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Lightning &amp; Thunder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52647-23C1-4A62-955E-DBE280DC9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b="1" u="sng" dirty="0">
                <a:solidFill>
                  <a:srgbClr val="FFFF00"/>
                </a:solidFill>
              </a:rPr>
              <a:t>Lightning</a:t>
            </a:r>
            <a:r>
              <a:rPr lang="en-US" sz="2200" dirty="0">
                <a:solidFill>
                  <a:srgbClr val="FFFF00"/>
                </a:solidFill>
              </a:rPr>
              <a:t>- sudden spark of electrical discharge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Charges jump between parts of a cloud or between the cloud &amp; ground</a:t>
            </a:r>
          </a:p>
          <a:p>
            <a:r>
              <a:rPr lang="en-US" sz="2200" dirty="0">
                <a:solidFill>
                  <a:srgbClr val="FFFF00"/>
                </a:solidFill>
              </a:rPr>
              <a:t>Lightning can heat the air around it (hotter than the sun’s surface)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Rapidly heated air expands explosively</a:t>
            </a:r>
          </a:p>
          <a:p>
            <a:r>
              <a:rPr lang="en-US" sz="2200" i="1" dirty="0">
                <a:solidFill>
                  <a:srgbClr val="FFFF00"/>
                </a:solidFill>
              </a:rPr>
              <a:t>Thunder –</a:t>
            </a:r>
            <a:r>
              <a:rPr lang="en-US" sz="2200" dirty="0">
                <a:solidFill>
                  <a:srgbClr val="FFFF00"/>
                </a:solidFill>
              </a:rPr>
              <a:t> the sound of the explosively expanding air</a:t>
            </a:r>
          </a:p>
          <a:p>
            <a:r>
              <a:rPr lang="en-US" sz="2200" dirty="0">
                <a:solidFill>
                  <a:srgbClr val="FFFF00"/>
                </a:solidFill>
              </a:rPr>
              <a:t>We hear it 2</a:t>
            </a:r>
            <a:r>
              <a:rPr lang="en-US" sz="2200" baseline="30000" dirty="0">
                <a:solidFill>
                  <a:srgbClr val="FFFF00"/>
                </a:solidFill>
              </a:rPr>
              <a:t>nd</a:t>
            </a:r>
            <a:r>
              <a:rPr lang="en-US" sz="2200" dirty="0">
                <a:solidFill>
                  <a:srgbClr val="FFFF00"/>
                </a:solidFill>
              </a:rPr>
              <a:t> because light travels faster than sound 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443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279</TotalTime>
  <Words>571</Words>
  <Application>Microsoft Office PowerPoint</Application>
  <PresentationFormat>Widescreen</PresentationFormat>
  <Paragraphs>95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Rockwell</vt:lpstr>
      <vt:lpstr>Rockwell Condensed</vt:lpstr>
      <vt:lpstr>Wingdings</vt:lpstr>
      <vt:lpstr>Wood Type</vt:lpstr>
      <vt:lpstr>Storms</vt:lpstr>
      <vt:lpstr>I Can…</vt:lpstr>
      <vt:lpstr>PowerPoint Presentation</vt:lpstr>
      <vt:lpstr>Winter Storms</vt:lpstr>
      <vt:lpstr>The Lake Effect</vt:lpstr>
      <vt:lpstr>PowerPoint Presentation</vt:lpstr>
      <vt:lpstr>Thunderstorms</vt:lpstr>
      <vt:lpstr>Thunderstorms</vt:lpstr>
      <vt:lpstr>Lightning &amp; Thunder</vt:lpstr>
      <vt:lpstr>Thunderstorm Damage</vt:lpstr>
      <vt:lpstr>Floods</vt:lpstr>
      <vt:lpstr>Hurricanes</vt:lpstr>
      <vt:lpstr>Hurricane Movement &amp; Damage</vt:lpstr>
      <vt:lpstr>Tornadoes</vt:lpstr>
      <vt:lpstr>Tornado Alley</vt:lpstr>
      <vt:lpstr>Tornado Damage</vt:lpstr>
      <vt:lpstr>Enhanced Fujita Scale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Storms</dc:title>
  <dc:creator>matthew dunker</dc:creator>
  <cp:lastModifiedBy>matthew dunker</cp:lastModifiedBy>
  <cp:revision>19</cp:revision>
  <dcterms:created xsi:type="dcterms:W3CDTF">2019-11-19T00:08:17Z</dcterms:created>
  <dcterms:modified xsi:type="dcterms:W3CDTF">2019-12-01T23:35:51Z</dcterms:modified>
</cp:coreProperties>
</file>