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8" r:id="rId4"/>
    <p:sldId id="259" r:id="rId5"/>
    <p:sldId id="260" r:id="rId6"/>
    <p:sldId id="261" r:id="rId7"/>
    <p:sldId id="25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562C9-204A-4EA3-8C46-5B0B642C13D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52510-B112-46F4-8BBE-772AED431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4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562C9-204A-4EA3-8C46-5B0B642C13D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52510-B112-46F4-8BBE-772AED431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7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562C9-204A-4EA3-8C46-5B0B642C13D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52510-B112-46F4-8BBE-772AED431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90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562C9-204A-4EA3-8C46-5B0B642C13D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52510-B112-46F4-8BBE-772AED431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49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562C9-204A-4EA3-8C46-5B0B642C13D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52510-B112-46F4-8BBE-772AED431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90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562C9-204A-4EA3-8C46-5B0B642C13D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52510-B112-46F4-8BBE-772AED431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39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562C9-204A-4EA3-8C46-5B0B642C13D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52510-B112-46F4-8BBE-772AED431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48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562C9-204A-4EA3-8C46-5B0B642C13D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52510-B112-46F4-8BBE-772AED431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55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562C9-204A-4EA3-8C46-5B0B642C13D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52510-B112-46F4-8BBE-772AED431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51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562C9-204A-4EA3-8C46-5B0B642C13D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7A52510-B112-46F4-8BBE-772AED431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1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562C9-204A-4EA3-8C46-5B0B642C13D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52510-B112-46F4-8BBE-772AED431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562C9-204A-4EA3-8C46-5B0B642C13D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52510-B112-46F4-8BBE-772AED431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4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562C9-204A-4EA3-8C46-5B0B642C13D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52510-B112-46F4-8BBE-772AED431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9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562C9-204A-4EA3-8C46-5B0B642C13D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52510-B112-46F4-8BBE-772AED431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4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562C9-204A-4EA3-8C46-5B0B642C13D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52510-B112-46F4-8BBE-772AED431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3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562C9-204A-4EA3-8C46-5B0B642C13D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52510-B112-46F4-8BBE-772AED431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3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562C9-204A-4EA3-8C46-5B0B642C13D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52510-B112-46F4-8BBE-772AED431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5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E562C9-204A-4EA3-8C46-5B0B642C13D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A52510-B112-46F4-8BBE-772AED431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4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B7A2D-A438-4E3F-B75B-DE8F68EEAF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Predicting the Weather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D3D1A2-E491-4BD3-B508-4C87F9CB0C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567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DF662-380A-47D6-A579-8B68EF66F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3964"/>
            <a:ext cx="10018713" cy="1752599"/>
          </a:xfrm>
        </p:spPr>
        <p:txBody>
          <a:bodyPr/>
          <a:lstStyle/>
          <a:p>
            <a:r>
              <a:rPr lang="en-US" dirty="0"/>
              <a:t>Using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1A8DC-49A8-482C-87DE-EAEFB1451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1455212"/>
            <a:ext cx="10018713" cy="2573449"/>
          </a:xfrm>
        </p:spPr>
        <p:txBody>
          <a:bodyPr/>
          <a:lstStyle/>
          <a:p>
            <a:r>
              <a:rPr lang="en-US" dirty="0"/>
              <a:t>Due to enhancement of technology, short-range forecasts are now more reliable</a:t>
            </a:r>
          </a:p>
          <a:p>
            <a:r>
              <a:rPr lang="en-US" dirty="0"/>
              <a:t>Weather stations, satellites, balloons, and computer forecasts have all increased accuracy of forecasts</a:t>
            </a:r>
          </a:p>
          <a:p>
            <a:endParaRPr lang="en-US" dirty="0"/>
          </a:p>
        </p:txBody>
      </p:sp>
      <p:pic>
        <p:nvPicPr>
          <p:cNvPr id="11266" name="Picture 2" descr="Image result for 5 day forecast">
            <a:extLst>
              <a:ext uri="{FF2B5EF4-FFF2-40B4-BE49-F238E27FC236}">
                <a16:creationId xmlns:a16="http://schemas.microsoft.com/office/drawing/2014/main" id="{AD33C742-344A-42D8-86ED-62135F072D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4" t="7652" r="23611" b="22219"/>
          <a:stretch/>
        </p:blipFill>
        <p:spPr bwMode="auto">
          <a:xfrm>
            <a:off x="5963479" y="3339116"/>
            <a:ext cx="6228522" cy="351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40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871A1-6E35-4779-878E-12083A3A4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Stations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BD279-5F8E-4550-8F71-9B8479784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643" y="2000572"/>
            <a:ext cx="10018713" cy="3124201"/>
          </a:xfrm>
        </p:spPr>
        <p:txBody>
          <a:bodyPr/>
          <a:lstStyle/>
          <a:p>
            <a:r>
              <a:rPr lang="en-US" b="1" dirty="0"/>
              <a:t>Localized station that uses surface instruments to collect data</a:t>
            </a:r>
            <a:endParaRPr lang="en-US" dirty="0"/>
          </a:p>
          <a:p>
            <a:pPr lvl="1"/>
            <a:r>
              <a:rPr lang="en-US" dirty="0"/>
              <a:t>Wind Speed</a:t>
            </a:r>
          </a:p>
          <a:p>
            <a:pPr lvl="1"/>
            <a:r>
              <a:rPr lang="en-US" dirty="0"/>
              <a:t>Humidity</a:t>
            </a:r>
          </a:p>
          <a:p>
            <a:pPr lvl="1"/>
            <a:r>
              <a:rPr lang="en-US" dirty="0"/>
              <a:t>Rain fall</a:t>
            </a:r>
          </a:p>
          <a:p>
            <a:pPr lvl="1"/>
            <a:r>
              <a:rPr lang="en-US" dirty="0"/>
              <a:t>Wind direction</a:t>
            </a:r>
          </a:p>
        </p:txBody>
      </p:sp>
      <p:pic>
        <p:nvPicPr>
          <p:cNvPr id="6146" name="Picture 2" descr="Image result for weather station">
            <a:extLst>
              <a:ext uri="{FF2B5EF4-FFF2-40B4-BE49-F238E27FC236}">
                <a16:creationId xmlns:a16="http://schemas.microsoft.com/office/drawing/2014/main" id="{CDFCC336-A628-4427-BB1E-3BBC8AE3D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769" y="2913680"/>
            <a:ext cx="3487119" cy="348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68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594A9-1447-4B99-985A-7BA388D77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Satellites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3D62A-E64C-4CA6-9899-D73D47A7E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666999"/>
            <a:ext cx="4576482" cy="3124201"/>
          </a:xfrm>
        </p:spPr>
        <p:txBody>
          <a:bodyPr/>
          <a:lstStyle/>
          <a:p>
            <a:r>
              <a:rPr lang="en-US" dirty="0"/>
              <a:t>Orbit Earth in the Exosphere</a:t>
            </a:r>
          </a:p>
          <a:p>
            <a:r>
              <a:rPr lang="en-US" dirty="0"/>
              <a:t>Cameras take pics of the surface</a:t>
            </a:r>
          </a:p>
          <a:p>
            <a:r>
              <a:rPr lang="en-US" dirty="0"/>
              <a:t>Also collect data on temperature, solar radiation, &amp; wind </a:t>
            </a:r>
          </a:p>
        </p:txBody>
      </p:sp>
      <p:pic>
        <p:nvPicPr>
          <p:cNvPr id="8194" name="Picture 2" descr="Image result for weather satellite">
            <a:extLst>
              <a:ext uri="{FF2B5EF4-FFF2-40B4-BE49-F238E27FC236}">
                <a16:creationId xmlns:a16="http://schemas.microsoft.com/office/drawing/2014/main" id="{AA4AEB13-ABC8-4679-8BAB-FE3591871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208" y="2309247"/>
            <a:ext cx="6060792" cy="454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54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3A2A3-1675-4BF2-AF39-E8CDB4170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371599"/>
          </a:xfrm>
        </p:spPr>
        <p:txBody>
          <a:bodyPr/>
          <a:lstStyle/>
          <a:p>
            <a:r>
              <a:rPr lang="en-US" dirty="0"/>
              <a:t>Weather Balloons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0EF38-BFCB-4800-9C3C-EF6896F17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838199"/>
            <a:ext cx="10018713" cy="3124201"/>
          </a:xfrm>
        </p:spPr>
        <p:txBody>
          <a:bodyPr/>
          <a:lstStyle/>
          <a:p>
            <a:r>
              <a:rPr lang="en-US" b="1" dirty="0"/>
              <a:t>Device used to carry instruments into higher altitudes to collect data</a:t>
            </a:r>
          </a:p>
          <a:p>
            <a:r>
              <a:rPr lang="en-US" dirty="0"/>
              <a:t>Usually upper troposphere / lower stratosphere</a:t>
            </a:r>
          </a:p>
          <a:p>
            <a:r>
              <a:rPr lang="en-US" dirty="0"/>
              <a:t>Measure temp, humidity, air pressure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 descr="Image result for weather balloon">
            <a:extLst>
              <a:ext uri="{FF2B5EF4-FFF2-40B4-BE49-F238E27FC236}">
                <a16:creationId xmlns:a16="http://schemas.microsoft.com/office/drawing/2014/main" id="{8FF8BF90-9896-4448-A5F7-35137491F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658" y="3098307"/>
            <a:ext cx="6680092" cy="375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36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C547-C8BA-4A57-B142-8F51EF73C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Forecasts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26CE9-C34E-4B58-8FE7-A4719B0F0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5701" y="3912703"/>
            <a:ext cx="10018713" cy="3124201"/>
          </a:xfrm>
        </p:spPr>
        <p:txBody>
          <a:bodyPr/>
          <a:lstStyle/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r>
              <a:rPr lang="en-US" b="1" dirty="0"/>
              <a:t>Process data quickly to create weather predictions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12290" name="Picture 2" descr="Image result for processing data gif">
            <a:extLst>
              <a:ext uri="{FF2B5EF4-FFF2-40B4-BE49-F238E27FC236}">
                <a16:creationId xmlns:a16="http://schemas.microsoft.com/office/drawing/2014/main" id="{201DAE8C-42C8-4804-9AB4-7BC676A490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162" y="2223050"/>
            <a:ext cx="4821307" cy="321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live weather radar gif">
            <a:extLst>
              <a:ext uri="{FF2B5EF4-FFF2-40B4-BE49-F238E27FC236}">
                <a16:creationId xmlns:a16="http://schemas.microsoft.com/office/drawing/2014/main" id="{D5379BB7-721E-402C-A53F-EB0A01AA89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469" y="2124075"/>
            <a:ext cx="57150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30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0FCC5-330C-47A6-B5AE-92BD6D9E7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Learn from Weather Maps?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C1E95-D5EF-4C47-A03A-48F03E83C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types of weather maps tell people different things</a:t>
            </a:r>
          </a:p>
        </p:txBody>
      </p:sp>
    </p:spTree>
    <p:extLst>
      <p:ext uri="{BB962C8B-B14F-4D97-AF65-F5344CB8AC3E}">
        <p14:creationId xmlns:p14="http://schemas.microsoft.com/office/powerpoint/2010/main" val="1605680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50A8B-FDAD-4846-8207-73AE96038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Service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7F89D-805D-455E-923B-1E0A3152B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Some maps show curved lines that connect places with similar conditions.</a:t>
            </a:r>
          </a:p>
          <a:p>
            <a:r>
              <a:rPr lang="en-US" b="1" u="sng" dirty="0"/>
              <a:t>Isobar</a:t>
            </a:r>
            <a:r>
              <a:rPr lang="en-US" dirty="0"/>
              <a:t>- lines joining places on the map with the same air pressure.</a:t>
            </a:r>
          </a:p>
          <a:p>
            <a:pPr lvl="1"/>
            <a:r>
              <a:rPr lang="en-US" i="1" dirty="0"/>
              <a:t>Iso </a:t>
            </a:r>
            <a:r>
              <a:rPr lang="en-US" dirty="0"/>
              <a:t>means EQUAL</a:t>
            </a:r>
          </a:p>
          <a:p>
            <a:pPr lvl="1"/>
            <a:r>
              <a:rPr lang="en-US" i="1" dirty="0"/>
              <a:t>Bar</a:t>
            </a:r>
            <a:r>
              <a:rPr lang="en-US" dirty="0"/>
              <a:t> means weight</a:t>
            </a:r>
          </a:p>
          <a:p>
            <a:r>
              <a:rPr lang="en-US" b="1" u="sng" dirty="0"/>
              <a:t>Isotherms</a:t>
            </a:r>
            <a:r>
              <a:rPr lang="en-US" dirty="0"/>
              <a:t>- lines joining places with the same temperature</a:t>
            </a:r>
          </a:p>
          <a:p>
            <a:pPr lvl="1"/>
            <a:r>
              <a:rPr lang="en-US" i="1" dirty="0" err="1"/>
              <a:t>Therm</a:t>
            </a:r>
            <a:r>
              <a:rPr lang="en-US" dirty="0"/>
              <a:t> usually refers to temperature or heat</a:t>
            </a:r>
          </a:p>
        </p:txBody>
      </p:sp>
      <p:pic>
        <p:nvPicPr>
          <p:cNvPr id="13314" name="Picture 2" descr="Image result for isobars on a weather map">
            <a:extLst>
              <a:ext uri="{FF2B5EF4-FFF2-40B4-BE49-F238E27FC236}">
                <a16:creationId xmlns:a16="http://schemas.microsoft.com/office/drawing/2014/main" id="{E4C44793-DA1F-47D6-949C-2297B7D7E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78" y="685800"/>
            <a:ext cx="822960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4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FB727-BD51-492F-8938-F1048E0C3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Newspaper Weather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88DA-7DF0-493F-A14D-61BA1E09A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Simplified versions</a:t>
            </a:r>
          </a:p>
          <a:p>
            <a:pPr lvl="1"/>
            <a:r>
              <a:rPr lang="en-US" dirty="0"/>
              <a:t>Show high &amp; low pressure Areas</a:t>
            </a:r>
          </a:p>
          <a:p>
            <a:pPr lvl="1"/>
            <a:r>
              <a:rPr lang="en-US" dirty="0"/>
              <a:t>Show precipitation</a:t>
            </a:r>
          </a:p>
          <a:p>
            <a:pPr lvl="1"/>
            <a:r>
              <a:rPr lang="en-US" dirty="0"/>
              <a:t>Show temperature</a:t>
            </a:r>
          </a:p>
        </p:txBody>
      </p:sp>
      <p:pic>
        <p:nvPicPr>
          <p:cNvPr id="14338" name="Picture 2" descr="Image result for newspaper weather map">
            <a:extLst>
              <a:ext uri="{FF2B5EF4-FFF2-40B4-BE49-F238E27FC236}">
                <a16:creationId xmlns:a16="http://schemas.microsoft.com/office/drawing/2014/main" id="{E0E10584-7679-464F-84A8-2A42F4199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666" y="2234233"/>
            <a:ext cx="5658866" cy="440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60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D87D0-57E1-4B2D-918E-CA91E8B15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Forecast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65604-A3E9-45B8-9476-962372381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Butterfly Effect!</a:t>
            </a:r>
          </a:p>
          <a:p>
            <a:pPr lvl="1"/>
            <a:r>
              <a:rPr lang="en-US" dirty="0"/>
              <a:t>1 small change today could mean a large change in a month</a:t>
            </a:r>
          </a:p>
          <a:p>
            <a:pPr lvl="1"/>
            <a:endParaRPr lang="en-US" dirty="0"/>
          </a:p>
        </p:txBody>
      </p:sp>
      <p:pic>
        <p:nvPicPr>
          <p:cNvPr id="15362" name="Picture 2" descr="Image result for butterfly">
            <a:extLst>
              <a:ext uri="{FF2B5EF4-FFF2-40B4-BE49-F238E27FC236}">
                <a16:creationId xmlns:a16="http://schemas.microsoft.com/office/drawing/2014/main" id="{FCAAF809-E5F8-461B-8373-4389315F0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75669" cy="161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Image result for butterfly">
            <a:extLst>
              <a:ext uri="{FF2B5EF4-FFF2-40B4-BE49-F238E27FC236}">
                <a16:creationId xmlns:a16="http://schemas.microsoft.com/office/drawing/2014/main" id="{6ABC6F8D-3DED-4062-A106-70F6A92AD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582" y="28575"/>
            <a:ext cx="2544417" cy="143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Image result for butterfly">
            <a:extLst>
              <a:ext uri="{FF2B5EF4-FFF2-40B4-BE49-F238E27FC236}">
                <a16:creationId xmlns:a16="http://schemas.microsoft.com/office/drawing/2014/main" id="{A6365A74-A593-492E-931A-CAF390B87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903" y="2006423"/>
            <a:ext cx="3494847" cy="196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Image result for butterfly">
            <a:extLst>
              <a:ext uri="{FF2B5EF4-FFF2-40B4-BE49-F238E27FC236}">
                <a16:creationId xmlns:a16="http://schemas.microsoft.com/office/drawing/2014/main" id="{013C4DC8-295B-49C3-9D05-AB825B550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4" y="4518624"/>
            <a:ext cx="3388829" cy="19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Image result for butterfly effect">
            <a:extLst>
              <a:ext uri="{FF2B5EF4-FFF2-40B4-BE49-F238E27FC236}">
                <a16:creationId xmlns:a16="http://schemas.microsoft.com/office/drawing/2014/main" id="{4CFA0335-7CAA-4F8B-A285-DD20ABD8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9755"/>
            <a:ext cx="1987826" cy="288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86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4B7CDB-70CF-48FF-9872-498A1DC87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47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B27DB-24DC-4B85-9B8D-48EC8DC47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64F26-85BD-4ECB-A986-D9F683108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 can use observations to predict the weather</a:t>
            </a:r>
          </a:p>
          <a:p>
            <a:r>
              <a:rPr lang="en-US" sz="3600" dirty="0"/>
              <a:t>I can use weather maps to create a weather forecast</a:t>
            </a:r>
          </a:p>
        </p:txBody>
      </p:sp>
    </p:spTree>
    <p:extLst>
      <p:ext uri="{BB962C8B-B14F-4D97-AF65-F5344CB8AC3E}">
        <p14:creationId xmlns:p14="http://schemas.microsoft.com/office/powerpoint/2010/main" val="325052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D04B6-D7F6-4BD1-BFDD-E6CA207E7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Predict the Weather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F0196-1DE7-4C2D-8F1E-199E0CF1B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20349"/>
            <a:ext cx="10018713" cy="3670852"/>
          </a:xfrm>
        </p:spPr>
        <p:txBody>
          <a:bodyPr>
            <a:normAutofit/>
          </a:bodyPr>
          <a:lstStyle/>
          <a:p>
            <a:r>
              <a:rPr lang="en-US" sz="3200" dirty="0"/>
              <a:t>1</a:t>
            </a:r>
            <a:r>
              <a:rPr lang="en-US" sz="3200" baseline="30000" dirty="0"/>
              <a:t>st</a:t>
            </a:r>
            <a:r>
              <a:rPr lang="en-US" sz="3200" dirty="0"/>
              <a:t> Step: COLLECT DATA</a:t>
            </a:r>
          </a:p>
          <a:p>
            <a:pPr lvl="1"/>
            <a:r>
              <a:rPr lang="en-US" sz="2800" dirty="0"/>
              <a:t>To do this:</a:t>
            </a:r>
          </a:p>
          <a:p>
            <a:pPr lvl="2"/>
            <a:r>
              <a:rPr lang="en-US" sz="2400" dirty="0"/>
              <a:t>Use Observation</a:t>
            </a:r>
          </a:p>
          <a:p>
            <a:pPr lvl="2"/>
            <a:r>
              <a:rPr lang="en-US" sz="2400" dirty="0"/>
              <a:t>Use Instruments</a:t>
            </a:r>
          </a:p>
        </p:txBody>
      </p:sp>
      <p:pic>
        <p:nvPicPr>
          <p:cNvPr id="10242" name="Picture 2" descr="Image result for Collecting Data gif">
            <a:extLst>
              <a:ext uri="{FF2B5EF4-FFF2-40B4-BE49-F238E27FC236}">
                <a16:creationId xmlns:a16="http://schemas.microsoft.com/office/drawing/2014/main" id="{196580C5-3209-4B45-9093-2EB9E5660D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060" y="2779828"/>
            <a:ext cx="7248939" cy="407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69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5731B-D970-4E29-987D-EFD8E2BDB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271" y="0"/>
            <a:ext cx="10018713" cy="1752599"/>
          </a:xfrm>
        </p:spPr>
        <p:txBody>
          <a:bodyPr/>
          <a:lstStyle/>
          <a:p>
            <a:r>
              <a:rPr lang="en-US" dirty="0"/>
              <a:t>Weather Instruments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AD9F7-4C3B-4A9E-91B9-91BE70E4E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655" y="2243933"/>
            <a:ext cx="37338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Air Pressure:</a:t>
            </a:r>
          </a:p>
          <a:p>
            <a:pPr lvl="1"/>
            <a:r>
              <a:rPr lang="en-US" dirty="0"/>
              <a:t>Barometer</a:t>
            </a:r>
          </a:p>
          <a:p>
            <a:r>
              <a:rPr lang="en-US" dirty="0"/>
              <a:t>Wind Speed:</a:t>
            </a:r>
          </a:p>
          <a:p>
            <a:pPr lvl="1"/>
            <a:r>
              <a:rPr lang="en-US" dirty="0"/>
              <a:t>Anemometer</a:t>
            </a:r>
          </a:p>
          <a:p>
            <a:r>
              <a:rPr lang="en-US" dirty="0"/>
              <a:t>Humidity:</a:t>
            </a:r>
          </a:p>
          <a:p>
            <a:pPr lvl="1"/>
            <a:r>
              <a:rPr lang="en-US" dirty="0"/>
              <a:t>Psychrometer </a:t>
            </a:r>
          </a:p>
          <a:p>
            <a:r>
              <a:rPr lang="en-US" dirty="0"/>
              <a:t>Temperature:</a:t>
            </a:r>
          </a:p>
          <a:p>
            <a:pPr lvl="1"/>
            <a:r>
              <a:rPr lang="en-US" dirty="0"/>
              <a:t>Thermometer</a:t>
            </a:r>
          </a:p>
          <a:p>
            <a:r>
              <a:rPr lang="en-US" dirty="0"/>
              <a:t>Precipitation:</a:t>
            </a:r>
          </a:p>
          <a:p>
            <a:pPr lvl="1"/>
            <a:r>
              <a:rPr lang="en-US" dirty="0"/>
              <a:t>Rain Gauge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Image result for barometer">
            <a:extLst>
              <a:ext uri="{FF2B5EF4-FFF2-40B4-BE49-F238E27FC236}">
                <a16:creationId xmlns:a16="http://schemas.microsoft.com/office/drawing/2014/main" id="{68421769-70DE-4DB6-977A-8B738DBA4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098" y="1598021"/>
            <a:ext cx="3162193" cy="316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nemometer">
            <a:extLst>
              <a:ext uri="{FF2B5EF4-FFF2-40B4-BE49-F238E27FC236}">
                <a16:creationId xmlns:a16="http://schemas.microsoft.com/office/drawing/2014/main" id="{142412CE-9012-4D3F-AAFD-1EF491DC9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803" y="4628423"/>
            <a:ext cx="2044162" cy="204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sychrometer">
            <a:extLst>
              <a:ext uri="{FF2B5EF4-FFF2-40B4-BE49-F238E27FC236}">
                <a16:creationId xmlns:a16="http://schemas.microsoft.com/office/drawing/2014/main" id="{7BD59E8D-53A0-4CC8-B456-580902308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286" y="1598021"/>
            <a:ext cx="2718338" cy="271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rain gauge">
            <a:extLst>
              <a:ext uri="{FF2B5EF4-FFF2-40B4-BE49-F238E27FC236}">
                <a16:creationId xmlns:a16="http://schemas.microsoft.com/office/drawing/2014/main" id="{0F3116E1-D558-41B4-BB58-93482A8C9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394" y="3847373"/>
            <a:ext cx="2825212" cy="282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77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2866E-BB0C-4C60-AA67-71724B1B0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775" y="38101"/>
            <a:ext cx="10018713" cy="1752599"/>
          </a:xfrm>
        </p:spPr>
        <p:txBody>
          <a:bodyPr/>
          <a:lstStyle/>
          <a:p>
            <a:r>
              <a:rPr lang="en-US" dirty="0"/>
              <a:t>PREDICT……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2D84F-C2DD-46D0-AC7F-0C29BA8CC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797" y="2438399"/>
            <a:ext cx="5582670" cy="3124201"/>
          </a:xfrm>
        </p:spPr>
        <p:txBody>
          <a:bodyPr>
            <a:noAutofit/>
          </a:bodyPr>
          <a:lstStyle/>
          <a:p>
            <a:r>
              <a:rPr lang="en-US" sz="2800" dirty="0"/>
              <a:t>What type of weather can you expect if a barometer shows that air pressure is falling?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pPr lvl="1"/>
            <a:r>
              <a:rPr lang="en-US" sz="2400" dirty="0"/>
              <a:t>Low-pressure system that is possibly bringing rain or snow</a:t>
            </a:r>
          </a:p>
        </p:txBody>
      </p:sp>
      <p:pic>
        <p:nvPicPr>
          <p:cNvPr id="7170" name="Picture 2" descr="Image result for low pressure">
            <a:extLst>
              <a:ext uri="{FF2B5EF4-FFF2-40B4-BE49-F238E27FC236}">
                <a16:creationId xmlns:a16="http://schemas.microsoft.com/office/drawing/2014/main" id="{141E0F7A-4570-4DB5-A8FC-BABD33CEF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63"/>
          <a:stretch/>
        </p:blipFill>
        <p:spPr bwMode="auto">
          <a:xfrm>
            <a:off x="0" y="914401"/>
            <a:ext cx="476210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low pressure system">
            <a:extLst>
              <a:ext uri="{FF2B5EF4-FFF2-40B4-BE49-F238E27FC236}">
                <a16:creationId xmlns:a16="http://schemas.microsoft.com/office/drawing/2014/main" id="{20B52CDE-E82A-4004-8B01-35D60BC85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344" y="2382865"/>
            <a:ext cx="2402553" cy="300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63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95A8F-FB1E-4F04-BED2-45A514CEA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Simple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22BA0-D7AF-4E61-965A-3FD8E264F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/>
          <a:lstStyle/>
          <a:p>
            <a:r>
              <a:rPr lang="en-US" dirty="0"/>
              <a:t>Cumulus clouds often form on warm days</a:t>
            </a:r>
          </a:p>
          <a:p>
            <a:r>
              <a:rPr lang="en-US" dirty="0"/>
              <a:t>If the grow larger &amp; taller they can turn into cumulonimbus</a:t>
            </a:r>
          </a:p>
          <a:p>
            <a:pPr lvl="1"/>
            <a:r>
              <a:rPr lang="en-US" dirty="0"/>
              <a:t>These clouds bring thunderstorms</a:t>
            </a:r>
          </a:p>
          <a:p>
            <a:r>
              <a:rPr lang="en-US" dirty="0"/>
              <a:t>Thin cirrus clouds in sky tell us a warm front may be approaching</a:t>
            </a:r>
          </a:p>
          <a:p>
            <a:endParaRPr lang="en-US" dirty="0"/>
          </a:p>
        </p:txBody>
      </p:sp>
      <p:pic>
        <p:nvPicPr>
          <p:cNvPr id="3074" name="Picture 2" descr="Image result for cloud types">
            <a:extLst>
              <a:ext uri="{FF2B5EF4-FFF2-40B4-BE49-F238E27FC236}">
                <a16:creationId xmlns:a16="http://schemas.microsoft.com/office/drawing/2014/main" id="{68CB697C-BEBC-4BE9-8D57-D0998B7BC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0692"/>
            <a:ext cx="6055962" cy="403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70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FF226-7155-419F-A8C4-7E7DBA1A5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6492" y="2929624"/>
            <a:ext cx="3099015" cy="450824"/>
          </a:xfrm>
        </p:spPr>
        <p:txBody>
          <a:bodyPr>
            <a:noAutofit/>
          </a:bodyPr>
          <a:lstStyle/>
          <a:p>
            <a:r>
              <a:rPr lang="en-US" sz="2900" b="1" dirty="0"/>
              <a:t>Meteorologist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1B75A-7EF9-4C5D-93A1-CCDB55DC6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6806" y="938935"/>
            <a:ext cx="3666641" cy="15274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Scientist who studies &amp; tries to predict the weather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440F4FD-B2DE-44C3-9CA6-BF68E4D4F58D}"/>
              </a:ext>
            </a:extLst>
          </p:cNvPr>
          <p:cNvSpPr txBox="1">
            <a:spLocks/>
          </p:cNvSpPr>
          <p:nvPr/>
        </p:nvSpPr>
        <p:spPr>
          <a:xfrm>
            <a:off x="6615192" y="1066799"/>
            <a:ext cx="3666641" cy="15274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Weather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Storm Chaser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Not always seen on TV</a:t>
            </a:r>
          </a:p>
        </p:txBody>
      </p:sp>
      <p:pic>
        <p:nvPicPr>
          <p:cNvPr id="1026" name="Picture 2" descr="Image result for meteorologist">
            <a:extLst>
              <a:ext uri="{FF2B5EF4-FFF2-40B4-BE49-F238E27FC236}">
                <a16:creationId xmlns:a16="http://schemas.microsoft.com/office/drawing/2014/main" id="{63B92B49-1E0E-4666-9B7E-DB6303DEA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569" y="3617810"/>
            <a:ext cx="4864208" cy="324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89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05D20-4B94-4E45-98A3-67D2CBA9E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Complex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5F24E-2C80-4C53-894B-E7F2DA98D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Use Maps</a:t>
            </a:r>
          </a:p>
          <a:p>
            <a:r>
              <a:rPr lang="en-US" dirty="0"/>
              <a:t>Use Charts</a:t>
            </a:r>
          </a:p>
          <a:p>
            <a:r>
              <a:rPr lang="en-US" dirty="0"/>
              <a:t>Use Computers</a:t>
            </a:r>
          </a:p>
          <a:p>
            <a:r>
              <a:rPr lang="en-US" dirty="0"/>
              <a:t>Use Weather Balloons</a:t>
            </a:r>
          </a:p>
          <a:p>
            <a:r>
              <a:rPr lang="en-US" dirty="0"/>
              <a:t>Use Satellites</a:t>
            </a:r>
          </a:p>
          <a:p>
            <a:r>
              <a:rPr lang="en-US" dirty="0"/>
              <a:t>Use Radar</a:t>
            </a:r>
          </a:p>
          <a:p>
            <a:r>
              <a:rPr lang="en-US" dirty="0"/>
              <a:t>Use Instruments</a:t>
            </a:r>
          </a:p>
          <a:p>
            <a:endParaRPr lang="en-US" dirty="0"/>
          </a:p>
        </p:txBody>
      </p:sp>
      <p:pic>
        <p:nvPicPr>
          <p:cNvPr id="4098" name="Picture 2" descr="Image result for weather map">
            <a:extLst>
              <a:ext uri="{FF2B5EF4-FFF2-40B4-BE49-F238E27FC236}">
                <a16:creationId xmlns:a16="http://schemas.microsoft.com/office/drawing/2014/main" id="{5D9BD497-B4C7-4FA0-B46A-ED8B9BB72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66" y="1967315"/>
            <a:ext cx="5212720" cy="293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weather map">
            <a:extLst>
              <a:ext uri="{FF2B5EF4-FFF2-40B4-BE49-F238E27FC236}">
                <a16:creationId xmlns:a16="http://schemas.microsoft.com/office/drawing/2014/main" id="{BB6907B2-98C9-4DCA-ABFA-8CB1C02B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026" y="3421067"/>
            <a:ext cx="4543909" cy="341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603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1582E-EDAB-4C8A-815D-4F9CA9404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Weather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B8F9A-B5E4-4C11-AAEF-9F92683B0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876298"/>
            <a:ext cx="10018713" cy="3124201"/>
          </a:xfrm>
        </p:spPr>
        <p:txBody>
          <a:bodyPr/>
          <a:lstStyle/>
          <a:p>
            <a:r>
              <a:rPr lang="en-US" dirty="0"/>
              <a:t>Weather reporters get their information from here.</a:t>
            </a:r>
          </a:p>
        </p:txBody>
      </p:sp>
      <p:pic>
        <p:nvPicPr>
          <p:cNvPr id="5122" name="Picture 2" descr="Image result for national weather service">
            <a:extLst>
              <a:ext uri="{FF2B5EF4-FFF2-40B4-BE49-F238E27FC236}">
                <a16:creationId xmlns:a16="http://schemas.microsoft.com/office/drawing/2014/main" id="{FF5BC99C-7158-4659-A1F4-B962F40BF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36" y="2903026"/>
            <a:ext cx="7031064" cy="395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national weather service">
            <a:extLst>
              <a:ext uri="{FF2B5EF4-FFF2-40B4-BE49-F238E27FC236}">
                <a16:creationId xmlns:a16="http://schemas.microsoft.com/office/drawing/2014/main" id="{0178404A-7437-43A5-86F0-0B569342E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5" y="2914732"/>
            <a:ext cx="40481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96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4845</TotalTime>
  <Words>381</Words>
  <Application>Microsoft Office PowerPoint</Application>
  <PresentationFormat>Widescreen</PresentationFormat>
  <Paragraphs>85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Century Schoolbook</vt:lpstr>
      <vt:lpstr>Parallax</vt:lpstr>
      <vt:lpstr>Predicting the Weather</vt:lpstr>
      <vt:lpstr>Learning Targets</vt:lpstr>
      <vt:lpstr>How Do You Predict the Weather</vt:lpstr>
      <vt:lpstr>Weather Instruments</vt:lpstr>
      <vt:lpstr>PREDICT……</vt:lpstr>
      <vt:lpstr>Making Simple Observations</vt:lpstr>
      <vt:lpstr>Meteorologist</vt:lpstr>
      <vt:lpstr>Interpreting Complex Data</vt:lpstr>
      <vt:lpstr>National Weather Service</vt:lpstr>
      <vt:lpstr>Using Technology</vt:lpstr>
      <vt:lpstr>Weather Stations</vt:lpstr>
      <vt:lpstr>Weather Satellites</vt:lpstr>
      <vt:lpstr>Weather Balloons</vt:lpstr>
      <vt:lpstr>Computer Forecasts</vt:lpstr>
      <vt:lpstr>What Can You Learn from Weather Maps?</vt:lpstr>
      <vt:lpstr>Weather Service Maps</vt:lpstr>
      <vt:lpstr>Newspaper Weather Maps</vt:lpstr>
      <vt:lpstr>Weather Forecast Limitations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Predicting the Weather</dc:title>
  <dc:creator>matthew dunker</dc:creator>
  <cp:lastModifiedBy>matthew dunker</cp:lastModifiedBy>
  <cp:revision>11</cp:revision>
  <dcterms:created xsi:type="dcterms:W3CDTF">2019-12-13T11:50:00Z</dcterms:created>
  <dcterms:modified xsi:type="dcterms:W3CDTF">2019-12-16T20:35:22Z</dcterms:modified>
</cp:coreProperties>
</file>