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311" r:id="rId3"/>
    <p:sldId id="313" r:id="rId4"/>
    <p:sldId id="314" r:id="rId5"/>
    <p:sldId id="316" r:id="rId6"/>
    <p:sldId id="317" r:id="rId7"/>
    <p:sldId id="322" r:id="rId8"/>
    <p:sldId id="278" r:id="rId9"/>
    <p:sldId id="279" r:id="rId10"/>
    <p:sldId id="281" r:id="rId11"/>
    <p:sldId id="273" r:id="rId12"/>
    <p:sldId id="295" r:id="rId13"/>
    <p:sldId id="272"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EAF8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83" autoAdjust="0"/>
  </p:normalViewPr>
  <p:slideViewPr>
    <p:cSldViewPr>
      <p:cViewPr varScale="1">
        <p:scale>
          <a:sx n="57" d="100"/>
          <a:sy n="57" d="100"/>
        </p:scale>
        <p:origin x="17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24622" units="cm"/>
          <inkml:channel name="Y" type="integer" max="13850" units="cm"/>
          <inkml:channel name="T" type="integer" max="2.14748E9" units="dev"/>
        </inkml:traceFormat>
        <inkml:channelProperties>
          <inkml:channelProperty channel="X" name="resolution" value="159.99741" units="1/cm"/>
          <inkml:channelProperty channel="Y" name="resolution" value="160.00462" units="1/cm"/>
          <inkml:channelProperty channel="T" name="resolution" value="1" units="1/dev"/>
        </inkml:channelProperties>
      </inkml:inkSource>
      <inkml:timestamp xml:id="ts0" timeString="2019-10-30T17:03:53.927"/>
    </inkml:context>
    <inkml:brush xml:id="br0">
      <inkml:brushProperty name="width" value="0.05292" units="cm"/>
      <inkml:brushProperty name="height" value="0.05292" units="cm"/>
      <inkml:brushProperty name="color" value="#FF0000"/>
    </inkml:brush>
  </inkml:definitions>
  <inkml:trace contextRef="#ctx0" brushRef="#br0">13979 15598 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03BBE53-2242-430D-A51F-9623859B579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B833-C9B7-4B0F-B6AE-0908D3B86305}" type="slidenum">
              <a:rPr lang="en-US" smtClean="0"/>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CE48-7E98-4D8A-9361-2CCD47A45C9C}" type="slidenum">
              <a:rPr lang="en-US" smtClean="0"/>
              <a:pPr/>
              <a:t>‹#›</a:t>
            </a:fld>
            <a:endParaRPr lang="en-US"/>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A987020E-F15C-4EB1-807C-99177FE39BD9}" type="slidenum">
              <a:rPr lang="en-US"/>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90765-4BFA-406A-8EB8-BFEB76909812}" type="slidenum">
              <a:rPr lang="en-US" smtClean="0"/>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9812778-9BAE-4398-9D8B-96B1BFA6AE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A4C8E-90F9-4E94-A3B0-B1B3FFE8DA69}" type="slidenum">
              <a:rPr lang="en-US" smtClean="0"/>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FE055-CE3B-48DE-843B-D905347E0187}" type="slidenum">
              <a:rPr lang="en-US" smtClean="0"/>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B67BA2-8168-4519-88C4-E2E34E226913}" type="slidenum">
              <a:rPr lang="en-US" smtClean="0"/>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0EE53A-4741-461B-822C-7324DB2D2870}" type="slidenum">
              <a:rPr lang="en-US" smtClean="0"/>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E62DA-B65B-42C6-BE5B-C24706BA53C6}" type="slidenum">
              <a:rPr lang="en-US" smtClean="0"/>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355E-AAA8-4366-928C-82216C693118}" type="slidenum">
              <a:rPr lang="en-US" smtClean="0"/>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duotone>
              <a:schemeClr val="bg2">
                <a:shade val="3000"/>
                <a:satMod val="110000"/>
              </a:schemeClr>
              <a:schemeClr val="bg2">
                <a:tint val="60000"/>
                <a:satMod val="425000"/>
              </a:schemeClr>
            </a:duotone>
            <a:lum bright="-55000"/>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803EFDB-136A-4A4E-9444-7CAE5A53187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3" r:id="rId12"/>
  </p:sldLayoutIdLst>
  <p:transition spd="slow">
    <p:random/>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3775" y="3515287"/>
            <a:ext cx="7772400" cy="1330325"/>
          </a:xfrm>
        </p:spPr>
        <p:txBody>
          <a:bodyPr>
            <a:normAutofit fontScale="90000"/>
          </a:bodyPr>
          <a:lstStyle/>
          <a:p>
            <a:r>
              <a:rPr lang="en-US" sz="8000" dirty="0">
                <a:latin typeface="Georgia" pitchFamily="18" charset="0"/>
              </a:rPr>
              <a:t>Newton’s 3</a:t>
            </a:r>
            <a:r>
              <a:rPr lang="en-US" sz="8000" baseline="30000" dirty="0">
                <a:latin typeface="Georgia" pitchFamily="18" charset="0"/>
              </a:rPr>
              <a:t>rd</a:t>
            </a:r>
            <a:r>
              <a:rPr lang="en-US" sz="8000" dirty="0">
                <a:latin typeface="Georgia" pitchFamily="18" charset="0"/>
              </a:rPr>
              <a:t> Law of Motion</a:t>
            </a:r>
          </a:p>
        </p:txBody>
      </p:sp>
      <p:pic>
        <p:nvPicPr>
          <p:cNvPr id="2054" name="Picture 6" descr="MCNA00588_0000[1]"/>
          <p:cNvPicPr>
            <a:picLocks noChangeAspect="1" noChangeArrowheads="1"/>
          </p:cNvPicPr>
          <p:nvPr/>
        </p:nvPicPr>
        <p:blipFill>
          <a:blip r:embed="rId2" cstate="print"/>
          <a:srcRect/>
          <a:stretch>
            <a:fillRect/>
          </a:stretch>
        </p:blipFill>
        <p:spPr bwMode="auto">
          <a:xfrm>
            <a:off x="228600" y="533400"/>
            <a:ext cx="1603375" cy="1390650"/>
          </a:xfrm>
          <a:prstGeom prst="rect">
            <a:avLst/>
          </a:prstGeom>
          <a:noFill/>
        </p:spPr>
      </p:pic>
      <p:pic>
        <p:nvPicPr>
          <p:cNvPr id="2055" name="Picture 7" descr="MCNA00588_0000[1]"/>
          <p:cNvPicPr>
            <a:picLocks noChangeAspect="1" noChangeArrowheads="1"/>
          </p:cNvPicPr>
          <p:nvPr/>
        </p:nvPicPr>
        <p:blipFill>
          <a:blip r:embed="rId2" cstate="print"/>
          <a:srcRect/>
          <a:stretch>
            <a:fillRect/>
          </a:stretch>
        </p:blipFill>
        <p:spPr bwMode="auto">
          <a:xfrm>
            <a:off x="7162800" y="5029200"/>
            <a:ext cx="1603375" cy="1390650"/>
          </a:xfrm>
          <a:prstGeom prst="rect">
            <a:avLst/>
          </a:prstGeom>
          <a:noFill/>
        </p:spPr>
      </p:pic>
      <p:sp>
        <p:nvSpPr>
          <p:cNvPr id="3" name="Subtitle 2">
            <a:extLst>
              <a:ext uri="{FF2B5EF4-FFF2-40B4-BE49-F238E27FC236}">
                <a16:creationId xmlns:a16="http://schemas.microsoft.com/office/drawing/2014/main" id="{126D1A46-4268-4667-B02C-38A18FEBD31D}"/>
              </a:ext>
            </a:extLst>
          </p:cNvPr>
          <p:cNvSpPr>
            <a:spLocks noGrp="1"/>
          </p:cNvSpPr>
          <p:nvPr>
            <p:ph type="subTitle" idx="1"/>
          </p:nvPr>
        </p:nvSpPr>
        <p:spPr>
          <a:xfrm>
            <a:off x="1295400" y="4871402"/>
            <a:ext cx="6400800" cy="1752600"/>
          </a:xfrm>
        </p:spPr>
        <p:txBody>
          <a:bodyPr/>
          <a:lstStyle/>
          <a:p>
            <a:endParaRPr lang="en-US"/>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0"/>
            <a:ext cx="8229600" cy="1143000"/>
          </a:xfrm>
        </p:spPr>
        <p:txBody>
          <a:bodyPr/>
          <a:lstStyle/>
          <a:p>
            <a:r>
              <a:rPr lang="en-US" sz="4000" i="1" dirty="0">
                <a:latin typeface="Georgia" pitchFamily="18" charset="0"/>
              </a:rPr>
              <a:t>Newton’s 3rd Law in Nature</a:t>
            </a:r>
          </a:p>
        </p:txBody>
      </p:sp>
      <p:sp>
        <p:nvSpPr>
          <p:cNvPr id="47107" name="Rectangle 3"/>
          <p:cNvSpPr>
            <a:spLocks noGrp="1" noChangeArrowheads="1"/>
          </p:cNvSpPr>
          <p:nvPr>
            <p:ph type="body" sz="half" idx="1"/>
          </p:nvPr>
        </p:nvSpPr>
        <p:spPr>
          <a:xfrm>
            <a:off x="0" y="2971800"/>
            <a:ext cx="8915400" cy="3886200"/>
          </a:xfrm>
        </p:spPr>
        <p:txBody>
          <a:bodyPr>
            <a:normAutofit lnSpcReduction="10000"/>
          </a:bodyPr>
          <a:lstStyle/>
          <a:p>
            <a:pPr>
              <a:lnSpc>
                <a:spcPct val="90000"/>
              </a:lnSpc>
            </a:pPr>
            <a:r>
              <a:rPr lang="en-US" sz="2400" dirty="0"/>
              <a:t>When an object pushes on another object, that object pushes back equally as hard</a:t>
            </a:r>
          </a:p>
          <a:p>
            <a:pPr>
              <a:lnSpc>
                <a:spcPct val="90000"/>
              </a:lnSpc>
              <a:buNone/>
            </a:pPr>
            <a:endParaRPr lang="en-US" sz="2400" dirty="0"/>
          </a:p>
          <a:p>
            <a:pPr>
              <a:lnSpc>
                <a:spcPct val="90000"/>
              </a:lnSpc>
            </a:pPr>
            <a:r>
              <a:rPr lang="en-US" sz="2400" dirty="0"/>
              <a:t>Consider the propulsion of a fish through the water. </a:t>
            </a:r>
          </a:p>
          <a:p>
            <a:pPr lvl="1">
              <a:lnSpc>
                <a:spcPct val="90000"/>
              </a:lnSpc>
            </a:pPr>
            <a:r>
              <a:rPr lang="en-US" sz="2000" dirty="0"/>
              <a:t>A fish uses its fins to push water backwards.  In turn, the water </a:t>
            </a:r>
            <a:r>
              <a:rPr lang="en-US" sz="2000" i="1" dirty="0"/>
              <a:t>reacts</a:t>
            </a:r>
            <a:r>
              <a:rPr lang="en-US" sz="2000" dirty="0"/>
              <a:t> by pushing the fish forwards, propelling the fish through the water.</a:t>
            </a:r>
          </a:p>
          <a:p>
            <a:pPr lvl="1">
              <a:lnSpc>
                <a:spcPct val="90000"/>
              </a:lnSpc>
              <a:buNone/>
            </a:pPr>
            <a:endParaRPr lang="en-US" sz="2000" dirty="0"/>
          </a:p>
          <a:p>
            <a:pPr>
              <a:lnSpc>
                <a:spcPct val="90000"/>
              </a:lnSpc>
            </a:pPr>
            <a:r>
              <a:rPr lang="en-US" sz="2400" dirty="0"/>
              <a:t> The size of the force on the water equals the size of the force on the fish; the direction of the force on the water (backwards) is opposite the direction of the force on the fish (forwards).</a:t>
            </a:r>
          </a:p>
        </p:txBody>
      </p:sp>
      <p:pic>
        <p:nvPicPr>
          <p:cNvPr id="126978" name="Picture 2" descr="Image result for FISH SWIMMING GIF"/>
          <p:cNvPicPr>
            <a:picLocks noChangeAspect="1" noChangeArrowheads="1" noCrop="1"/>
          </p:cNvPicPr>
          <p:nvPr/>
        </p:nvPicPr>
        <p:blipFill>
          <a:blip r:embed="rId2" cstate="print"/>
          <a:srcRect/>
          <a:stretch>
            <a:fillRect/>
          </a:stretch>
        </p:blipFill>
        <p:spPr bwMode="auto">
          <a:xfrm>
            <a:off x="762000" y="990600"/>
            <a:ext cx="7820025" cy="1905000"/>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to="" calcmode="lin" valueType="num">
                                      <p:cBhvr>
                                        <p:cTn id="7" dur="1" fill="hold"/>
                                        <p:tgtEl>
                                          <p:spTgt spid="4710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 to="" calcmode="lin" valueType="num">
                                      <p:cBhvr>
                                        <p:cTn id="12" dur="1" fill="hold"/>
                                        <p:tgtEl>
                                          <p:spTgt spid="47107">
                                            <p:txEl>
                                              <p:pRg st="2" end="2"/>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anim to="" calcmode="lin" valueType="num">
                                      <p:cBhvr>
                                        <p:cTn id="15" dur="1" fill="hold"/>
                                        <p:tgtEl>
                                          <p:spTgt spid="47107">
                                            <p:txEl>
                                              <p:pRg st="3" end="3"/>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126978"/>
                                        </p:tgtEl>
                                        <p:attrNameLst>
                                          <p:attrName>style.visibility</p:attrName>
                                        </p:attrNameLst>
                                      </p:cBhvr>
                                      <p:to>
                                        <p:strVal val="visible"/>
                                      </p:to>
                                    </p:set>
                                    <p:anim to="" calcmode="lin" valueType="num">
                                      <p:cBhvr>
                                        <p:cTn id="18" dur="1" fill="hold"/>
                                        <p:tgtEl>
                                          <p:spTgt spid="126978"/>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47107">
                                            <p:txEl>
                                              <p:pRg st="5" end="5"/>
                                            </p:txEl>
                                          </p:spTgt>
                                        </p:tgtEl>
                                        <p:attrNameLst>
                                          <p:attrName>style.visibility</p:attrName>
                                        </p:attrNameLst>
                                      </p:cBhvr>
                                      <p:to>
                                        <p:strVal val="visible"/>
                                      </p:to>
                                    </p:set>
                                    <p:anim to="" calcmode="lin" valueType="num">
                                      <p:cBhvr>
                                        <p:cTn id="23" dur="1" fill="hold"/>
                                        <p:tgtEl>
                                          <p:spTgt spid="4710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3</a:t>
            </a:r>
            <a:r>
              <a:rPr lang="en-US" baseline="30000"/>
              <a:t>rd</a:t>
            </a:r>
            <a:r>
              <a:rPr lang="en-US"/>
              <a:t> Law</a:t>
            </a:r>
          </a:p>
        </p:txBody>
      </p:sp>
      <p:sp>
        <p:nvSpPr>
          <p:cNvPr id="38916" name="Rectangle 4"/>
          <p:cNvSpPr>
            <a:spLocks noGrp="1" noChangeArrowheads="1"/>
          </p:cNvSpPr>
          <p:nvPr>
            <p:ph sz="half" idx="1"/>
          </p:nvPr>
        </p:nvSpPr>
        <p:spPr>
          <a:xfrm>
            <a:off x="4724400" y="1600200"/>
            <a:ext cx="4038600" cy="4525963"/>
          </a:xfrm>
        </p:spPr>
        <p:txBody>
          <a:bodyPr/>
          <a:lstStyle/>
          <a:p>
            <a:endParaRPr lang="en-US"/>
          </a:p>
        </p:txBody>
      </p:sp>
      <p:pic>
        <p:nvPicPr>
          <p:cNvPr id="38915" name="Picture 3" descr="j0189234"/>
          <p:cNvPicPr>
            <a:picLocks noGrp="1" noChangeAspect="1" noChangeArrowheads="1" noCrop="1"/>
          </p:cNvPicPr>
          <p:nvPr>
            <p:ph sz="half" idx="2"/>
          </p:nvPr>
        </p:nvPicPr>
        <p:blipFill>
          <a:blip r:embed="rId2" cstate="print"/>
          <a:srcRect/>
          <a:stretch>
            <a:fillRect/>
          </a:stretch>
        </p:blipFill>
        <p:spPr>
          <a:xfrm>
            <a:off x="685800" y="1600200"/>
            <a:ext cx="3421063" cy="4572000"/>
          </a:xfrm>
          <a:noFill/>
          <a:ln/>
        </p:spPr>
      </p:pic>
      <p:sp>
        <p:nvSpPr>
          <p:cNvPr id="38917" name="Text Box 5"/>
          <p:cNvSpPr txBox="1">
            <a:spLocks noChangeArrowheads="1"/>
          </p:cNvSpPr>
          <p:nvPr/>
        </p:nvSpPr>
        <p:spPr bwMode="auto">
          <a:xfrm>
            <a:off x="4822825" y="1820863"/>
            <a:ext cx="3787775" cy="396875"/>
          </a:xfrm>
          <a:prstGeom prst="rect">
            <a:avLst/>
          </a:prstGeom>
          <a:noFill/>
          <a:ln w="9525">
            <a:noFill/>
            <a:miter lim="800000"/>
            <a:headEnd/>
            <a:tailEnd/>
          </a:ln>
          <a:effectLst/>
        </p:spPr>
        <p:txBody>
          <a:bodyPr>
            <a:spAutoFit/>
          </a:bodyPr>
          <a:lstStyle/>
          <a:p>
            <a:pPr>
              <a:spcBef>
                <a:spcPct val="50000"/>
              </a:spcBef>
            </a:pPr>
            <a:endParaRPr lang="en-US" sz="2000" b="1">
              <a:effectLst>
                <a:outerShdw blurRad="38100" dist="38100" dir="2700000" algn="tl">
                  <a:srgbClr val="000000"/>
                </a:outerShdw>
              </a:effectLst>
              <a:latin typeface="Garamond" pitchFamily="18" charset="0"/>
            </a:endParaRPr>
          </a:p>
        </p:txBody>
      </p:sp>
      <p:sp>
        <p:nvSpPr>
          <p:cNvPr id="38918" name="Text Box 6"/>
          <p:cNvSpPr txBox="1">
            <a:spLocks noChangeArrowheads="1"/>
          </p:cNvSpPr>
          <p:nvPr/>
        </p:nvSpPr>
        <p:spPr bwMode="auto">
          <a:xfrm>
            <a:off x="4800600" y="1676400"/>
            <a:ext cx="4343400" cy="4478338"/>
          </a:xfrm>
          <a:prstGeom prst="rect">
            <a:avLst/>
          </a:prstGeom>
          <a:noFill/>
          <a:ln w="9525">
            <a:noFill/>
            <a:miter lim="800000"/>
            <a:headEnd/>
            <a:tailEnd/>
          </a:ln>
          <a:effectLst/>
        </p:spPr>
        <p:txBody>
          <a:bodyPr>
            <a:spAutoFit/>
          </a:bodyPr>
          <a:lstStyle/>
          <a:p>
            <a:pPr>
              <a:spcBef>
                <a:spcPct val="50000"/>
              </a:spcBef>
            </a:pPr>
            <a:r>
              <a:rPr lang="en-US" sz="3200" b="1" dirty="0">
                <a:effectLst>
                  <a:outerShdw blurRad="38100" dist="38100" dir="2700000" algn="tl">
                    <a:srgbClr val="000000"/>
                  </a:outerShdw>
                </a:effectLst>
                <a:latin typeface="Garamond" pitchFamily="18" charset="0"/>
              </a:rPr>
              <a:t>Flying gracefully through the air, birds depend on Newton’s third law of motion. As the birds push down on the air with their wings, the air pushes their wings up and gives them lift.</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8918"/>
                                        </p:tgtEl>
                                        <p:attrNameLst>
                                          <p:attrName>style.visibility</p:attrName>
                                        </p:attrNameLst>
                                      </p:cBhvr>
                                      <p:to>
                                        <p:strVal val="visible"/>
                                      </p:to>
                                    </p:set>
                                    <p:anim to="" calcmode="lin" valueType="num">
                                      <p:cBhvr>
                                        <p:cTn id="7" dur="1" fill="hold"/>
                                        <p:tgtEl>
                                          <p:spTgt spid="3891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i="1">
                <a:latin typeface="Georgia" pitchFamily="18" charset="0"/>
              </a:rPr>
              <a:t>3</a:t>
            </a:r>
            <a:r>
              <a:rPr lang="en-US" i="1" baseline="30000">
                <a:latin typeface="Georgia" pitchFamily="18" charset="0"/>
              </a:rPr>
              <a:t>rd</a:t>
            </a:r>
            <a:r>
              <a:rPr lang="en-US" i="1">
                <a:latin typeface="Georgia" pitchFamily="18" charset="0"/>
              </a:rPr>
              <a:t> Law</a:t>
            </a:r>
          </a:p>
        </p:txBody>
      </p:sp>
      <p:sp>
        <p:nvSpPr>
          <p:cNvPr id="71683" name="Rectangle 3"/>
          <p:cNvSpPr>
            <a:spLocks noGrp="1" noChangeArrowheads="1"/>
          </p:cNvSpPr>
          <p:nvPr>
            <p:ph type="body" sz="half" idx="1"/>
          </p:nvPr>
        </p:nvSpPr>
        <p:spPr/>
        <p:txBody>
          <a:bodyPr>
            <a:normAutofit lnSpcReduction="10000"/>
          </a:bodyPr>
          <a:lstStyle/>
          <a:p>
            <a:r>
              <a:rPr lang="en-US" sz="2800" dirty="0"/>
              <a:t>Consider the motion of a car on the way to school. A car is equipped with wheels which spin backwards. As the wheels spin backwards, they grip the road and push the road backwards.</a:t>
            </a:r>
          </a:p>
        </p:txBody>
      </p:sp>
      <p:pic>
        <p:nvPicPr>
          <p:cNvPr id="71684" name="Picture 4" descr="j0296927"/>
          <p:cNvPicPr>
            <a:picLocks noGrp="1" noChangeAspect="1" noChangeArrowheads="1" noCrop="1"/>
          </p:cNvPicPr>
          <p:nvPr>
            <p:ph sz="half" idx="2"/>
          </p:nvPr>
        </p:nvPicPr>
        <p:blipFill>
          <a:blip r:embed="rId2" cstate="print"/>
          <a:srcRect/>
          <a:stretch>
            <a:fillRect/>
          </a:stretch>
        </p:blipFill>
        <p:spPr>
          <a:xfrm>
            <a:off x="5181600" y="1447800"/>
            <a:ext cx="3317875" cy="4724400"/>
          </a:xfrm>
          <a:noFill/>
          <a:ln/>
        </p:spPr>
      </p:pic>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i="1">
                <a:latin typeface="Georgia" pitchFamily="18" charset="0"/>
              </a:rPr>
              <a:t>3</a:t>
            </a:r>
            <a:r>
              <a:rPr lang="en-US" i="1" baseline="30000">
                <a:latin typeface="Georgia" pitchFamily="18" charset="0"/>
              </a:rPr>
              <a:t>rd</a:t>
            </a:r>
            <a:r>
              <a:rPr lang="en-US" i="1">
                <a:latin typeface="Georgia" pitchFamily="18" charset="0"/>
              </a:rPr>
              <a:t> Law</a:t>
            </a:r>
          </a:p>
        </p:txBody>
      </p:sp>
      <p:pic>
        <p:nvPicPr>
          <p:cNvPr id="37891" name="Picture 3" descr="j0297001"/>
          <p:cNvPicPr>
            <a:picLocks noGrp="1" noChangeAspect="1" noChangeArrowheads="1" noCrop="1"/>
          </p:cNvPicPr>
          <p:nvPr>
            <p:ph sz="half" idx="1"/>
          </p:nvPr>
        </p:nvPicPr>
        <p:blipFill>
          <a:blip r:embed="rId2" cstate="print"/>
          <a:srcRect/>
          <a:stretch>
            <a:fillRect/>
          </a:stretch>
        </p:blipFill>
        <p:spPr>
          <a:xfrm>
            <a:off x="434975" y="1219200"/>
            <a:ext cx="3732213" cy="5334000"/>
          </a:xfrm>
          <a:noFill/>
          <a:ln/>
        </p:spPr>
      </p:pic>
      <p:sp>
        <p:nvSpPr>
          <p:cNvPr id="37892" name="Text Box 4"/>
          <p:cNvSpPr txBox="1">
            <a:spLocks noChangeArrowheads="1"/>
          </p:cNvSpPr>
          <p:nvPr/>
        </p:nvSpPr>
        <p:spPr bwMode="auto">
          <a:xfrm>
            <a:off x="4419600" y="1219200"/>
            <a:ext cx="4321175" cy="396875"/>
          </a:xfrm>
          <a:prstGeom prst="rect">
            <a:avLst/>
          </a:prstGeom>
          <a:noFill/>
          <a:ln w="9525">
            <a:noFill/>
            <a:miter lim="800000"/>
            <a:headEnd/>
            <a:tailEnd/>
          </a:ln>
          <a:effectLst/>
        </p:spPr>
        <p:txBody>
          <a:bodyPr>
            <a:spAutoFit/>
          </a:bodyPr>
          <a:lstStyle/>
          <a:p>
            <a:pPr>
              <a:spcBef>
                <a:spcPct val="50000"/>
              </a:spcBef>
            </a:pPr>
            <a:endParaRPr lang="en-US" sz="2000" b="1">
              <a:effectLst>
                <a:outerShdw blurRad="38100" dist="38100" dir="2700000" algn="tl">
                  <a:srgbClr val="000000"/>
                </a:outerShdw>
              </a:effectLst>
              <a:latin typeface="Garamond" pitchFamily="18" charset="0"/>
            </a:endParaRPr>
          </a:p>
        </p:txBody>
      </p:sp>
      <p:sp>
        <p:nvSpPr>
          <p:cNvPr id="37893" name="Text Box 5"/>
          <p:cNvSpPr txBox="1">
            <a:spLocks noChangeArrowheads="1"/>
          </p:cNvSpPr>
          <p:nvPr/>
        </p:nvSpPr>
        <p:spPr bwMode="auto">
          <a:xfrm>
            <a:off x="4495800" y="1295400"/>
            <a:ext cx="4648200" cy="5021263"/>
          </a:xfrm>
          <a:prstGeom prst="rect">
            <a:avLst/>
          </a:prstGeom>
          <a:noFill/>
          <a:ln w="9525">
            <a:noFill/>
            <a:miter lim="800000"/>
            <a:headEnd/>
            <a:tailEnd/>
          </a:ln>
          <a:effectLst/>
        </p:spPr>
        <p:txBody>
          <a:bodyPr>
            <a:spAutoFit/>
          </a:bodyPr>
          <a:lstStyle/>
          <a:p>
            <a:pPr>
              <a:spcBef>
                <a:spcPct val="50000"/>
              </a:spcBef>
            </a:pPr>
            <a:r>
              <a:rPr lang="en-US" sz="2400" b="1" i="1">
                <a:effectLst>
                  <a:outerShdw blurRad="38100" dist="38100" dir="2700000" algn="tl">
                    <a:srgbClr val="000000"/>
                  </a:outerShdw>
                </a:effectLst>
                <a:latin typeface="Georgia" pitchFamily="18" charset="0"/>
              </a:rPr>
              <a:t>The reaction of a rocket is an application of the third law of motion. Various fuels are burned in the engine, producing hot gases. </a:t>
            </a:r>
          </a:p>
          <a:p>
            <a:pPr>
              <a:spcBef>
                <a:spcPct val="50000"/>
              </a:spcBef>
            </a:pPr>
            <a:r>
              <a:rPr lang="en-US" sz="2400" b="1" i="1">
                <a:effectLst>
                  <a:outerShdw blurRad="38100" dist="38100" dir="2700000" algn="tl">
                    <a:srgbClr val="000000"/>
                  </a:outerShdw>
                </a:effectLst>
                <a:latin typeface="Georgia" pitchFamily="18" charset="0"/>
              </a:rPr>
              <a:t>The hot gases push against the inside tube of the rocket and escape out the bottom of the tube. As the gases move downward, the rocket moves in the opposite direction.</a:t>
            </a:r>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r>
              <a:rPr lang="en-US" dirty="0"/>
              <a:t>What is a Force?</a:t>
            </a:r>
          </a:p>
        </p:txBody>
      </p:sp>
      <p:sp>
        <p:nvSpPr>
          <p:cNvPr id="592899" name="Rectangle 3"/>
          <p:cNvSpPr>
            <a:spLocks noGrp="1" noChangeArrowheads="1"/>
          </p:cNvSpPr>
          <p:nvPr>
            <p:ph type="body" idx="4294967295"/>
          </p:nvPr>
        </p:nvSpPr>
        <p:spPr>
          <a:xfrm>
            <a:off x="0" y="1600200"/>
            <a:ext cx="8915400" cy="5257800"/>
          </a:xfrm>
        </p:spPr>
        <p:txBody>
          <a:bodyPr/>
          <a:lstStyle/>
          <a:p>
            <a:r>
              <a:rPr lang="en-US" b="1" dirty="0">
                <a:solidFill>
                  <a:srgbClr val="FF0000"/>
                </a:solidFill>
              </a:rPr>
              <a:t>Force</a:t>
            </a:r>
            <a:r>
              <a:rPr lang="en-US" sz="2800" dirty="0">
                <a:solidFill>
                  <a:srgbClr val="708868"/>
                </a:solidFill>
              </a:rPr>
              <a:t> </a:t>
            </a:r>
            <a:r>
              <a:rPr lang="en-US" sz="2800" dirty="0"/>
              <a:t>is simply a push or a pull</a:t>
            </a:r>
          </a:p>
          <a:p>
            <a:pPr lvl="1"/>
            <a:r>
              <a:rPr lang="en-US" sz="2400" dirty="0"/>
              <a:t>Any action that has the ability to change an object’s motion. </a:t>
            </a:r>
          </a:p>
          <a:p>
            <a:pPr lvl="1"/>
            <a:r>
              <a:rPr lang="en-US" dirty="0"/>
              <a:t>The SI unit for force is a </a:t>
            </a:r>
            <a:r>
              <a:rPr lang="en-US" i="1" dirty="0"/>
              <a:t>Newton (N)</a:t>
            </a:r>
          </a:p>
          <a:p>
            <a:pPr lvl="1"/>
            <a:r>
              <a:rPr lang="en-US" sz="2400" dirty="0"/>
              <a:t>Forces act on objects, but do not always move objects</a:t>
            </a:r>
          </a:p>
        </p:txBody>
      </p:sp>
      <p:pic>
        <p:nvPicPr>
          <p:cNvPr id="60422" name="Picture 6"/>
          <p:cNvPicPr>
            <a:picLocks noChangeAspect="1" noChangeArrowheads="1"/>
          </p:cNvPicPr>
          <p:nvPr/>
        </p:nvPicPr>
        <p:blipFill>
          <a:blip r:embed="rId2" cstate="print"/>
          <a:srcRect/>
          <a:stretch>
            <a:fillRect/>
          </a:stretch>
        </p:blipFill>
        <p:spPr bwMode="auto">
          <a:xfrm>
            <a:off x="25400" y="4495800"/>
            <a:ext cx="8661400" cy="2362200"/>
          </a:xfrm>
          <a:prstGeom prst="rect">
            <a:avLst/>
          </a:prstGeom>
          <a:noFill/>
          <a:ln w="9525">
            <a:noFill/>
            <a:miter lim="800000"/>
            <a:headEnd/>
            <a:tailEnd/>
          </a:ln>
          <a:effec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92899">
                                            <p:txEl>
                                              <p:pRg st="0" end="0"/>
                                            </p:txEl>
                                          </p:spTgt>
                                        </p:tgtEl>
                                        <p:attrNameLst>
                                          <p:attrName>style.visibility</p:attrName>
                                        </p:attrNameLst>
                                      </p:cBhvr>
                                      <p:to>
                                        <p:strVal val="visible"/>
                                      </p:to>
                                    </p:set>
                                    <p:anim to="" calcmode="lin" valueType="num">
                                      <p:cBhvr>
                                        <p:cTn id="7" dur="1" fill="hold"/>
                                        <p:tgtEl>
                                          <p:spTgt spid="59289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92899">
                                            <p:txEl>
                                              <p:pRg st="1" end="1"/>
                                            </p:txEl>
                                          </p:spTgt>
                                        </p:tgtEl>
                                        <p:attrNameLst>
                                          <p:attrName>style.visibility</p:attrName>
                                        </p:attrNameLst>
                                      </p:cBhvr>
                                      <p:to>
                                        <p:strVal val="visible"/>
                                      </p:to>
                                    </p:set>
                                    <p:anim to="" calcmode="lin" valueType="num">
                                      <p:cBhvr>
                                        <p:cTn id="12" dur="1" fill="hold"/>
                                        <p:tgtEl>
                                          <p:spTgt spid="59289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92899">
                                            <p:txEl>
                                              <p:pRg st="2" end="2"/>
                                            </p:txEl>
                                          </p:spTgt>
                                        </p:tgtEl>
                                        <p:attrNameLst>
                                          <p:attrName>style.visibility</p:attrName>
                                        </p:attrNameLst>
                                      </p:cBhvr>
                                      <p:to>
                                        <p:strVal val="visible"/>
                                      </p:to>
                                    </p:set>
                                    <p:anim to="" calcmode="lin" valueType="num">
                                      <p:cBhvr>
                                        <p:cTn id="17" dur="1" fill="hold"/>
                                        <p:tgtEl>
                                          <p:spTgt spid="592899">
                                            <p:txEl>
                                              <p:pRg st="2" end="2"/>
                                            </p:txEl>
                                          </p:spTgt>
                                        </p:tgtEl>
                                        <p:attrNameLst>
                                          <p:attrName/>
                                        </p:attrNameLst>
                                      </p:cBhvr>
                                    </p:anim>
                                  </p:childTnLst>
                                </p:cTn>
                              </p:par>
                              <p:par>
                                <p:cTn id="18" presetID="24" presetClass="entr" presetSubtype="0" fill="hold" nodeType="withEffect">
                                  <p:stCondLst>
                                    <p:cond delay="0"/>
                                  </p:stCondLst>
                                  <p:childTnLst>
                                    <p:set>
                                      <p:cBhvr>
                                        <p:cTn id="19" dur="1" fill="hold">
                                          <p:stCondLst>
                                            <p:cond delay="0"/>
                                          </p:stCondLst>
                                        </p:cTn>
                                        <p:tgtEl>
                                          <p:spTgt spid="592899">
                                            <p:txEl>
                                              <p:pRg st="3" end="3"/>
                                            </p:txEl>
                                          </p:spTgt>
                                        </p:tgtEl>
                                        <p:attrNameLst>
                                          <p:attrName>style.visibility</p:attrName>
                                        </p:attrNameLst>
                                      </p:cBhvr>
                                      <p:to>
                                        <p:strVal val="visible"/>
                                      </p:to>
                                    </p:set>
                                    <p:anim to="" calcmode="lin" valueType="num">
                                      <p:cBhvr>
                                        <p:cTn id="20" dur="1" fill="hold"/>
                                        <p:tgtEl>
                                          <p:spTgt spid="59289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Force Can Act Directly on an Object</a:t>
            </a:r>
          </a:p>
        </p:txBody>
      </p:sp>
      <p:sp>
        <p:nvSpPr>
          <p:cNvPr id="3" name="Content Placeholder 2"/>
          <p:cNvSpPr>
            <a:spLocks noGrp="1"/>
          </p:cNvSpPr>
          <p:nvPr>
            <p:ph idx="1"/>
          </p:nvPr>
        </p:nvSpPr>
        <p:spPr/>
        <p:txBody>
          <a:bodyPr/>
          <a:lstStyle/>
          <a:p>
            <a:r>
              <a:rPr lang="en-US" dirty="0"/>
              <a:t>A force exerted during contact is called a </a:t>
            </a:r>
            <a:r>
              <a:rPr lang="en-US" b="1" i="1" dirty="0"/>
              <a:t>contact force</a:t>
            </a:r>
            <a:r>
              <a:rPr lang="en-US" b="1" dirty="0"/>
              <a:t>.</a:t>
            </a:r>
          </a:p>
          <a:p>
            <a:pPr lvl="1"/>
            <a:r>
              <a:rPr lang="en-US" b="1" dirty="0"/>
              <a:t>Ex: Friction</a:t>
            </a:r>
          </a:p>
          <a:p>
            <a:pPr lvl="2"/>
            <a:r>
              <a:rPr lang="en-US" b="1" i="1" dirty="0">
                <a:highlight>
                  <a:srgbClr val="008000"/>
                </a:highlight>
              </a:rPr>
              <a:t>Do not need to write this in your notebook</a:t>
            </a:r>
          </a:p>
          <a:p>
            <a:pPr lvl="2"/>
            <a:r>
              <a:rPr lang="en-US" b="1" dirty="0"/>
              <a:t>Think about a book sliding across the desk</a:t>
            </a:r>
          </a:p>
          <a:p>
            <a:pPr lvl="2"/>
            <a:r>
              <a:rPr lang="en-US" b="1" dirty="0"/>
              <a:t>The amount of friction determines the how far the book moves</a:t>
            </a: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F8E5B71-2542-4006-826A-966BCEAEFE01}"/>
                  </a:ext>
                </a:extLst>
              </p14:cNvPr>
              <p14:cNvContentPartPr/>
              <p14:nvPr/>
            </p14:nvContentPartPr>
            <p14:xfrm>
              <a:off x="5032440" y="5615280"/>
              <a:ext cx="360" cy="360"/>
            </p14:xfrm>
          </p:contentPart>
        </mc:Choice>
        <mc:Fallback xmlns="">
          <p:pic>
            <p:nvPicPr>
              <p:cNvPr id="4" name="Ink 3">
                <a:extLst>
                  <a:ext uri="{FF2B5EF4-FFF2-40B4-BE49-F238E27FC236}">
                    <a16:creationId xmlns:a16="http://schemas.microsoft.com/office/drawing/2014/main" id="{3F8E5B71-2542-4006-826A-966BCEAEFE01}"/>
                  </a:ext>
                </a:extLst>
              </p:cNvPr>
              <p:cNvPicPr/>
              <p:nvPr/>
            </p:nvPicPr>
            <p:blipFill>
              <a:blip r:embed="rId3"/>
              <a:stretch>
                <a:fillRect/>
              </a:stretch>
            </p:blipFill>
            <p:spPr>
              <a:xfrm>
                <a:off x="5023080" y="5605920"/>
                <a:ext cx="19080" cy="19080"/>
              </a:xfrm>
              <a:prstGeom prst="rect">
                <a:avLst/>
              </a:prstGeom>
            </p:spPr>
          </p:pic>
        </mc:Fallback>
      </mc:AlternateContent>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to="" calcmode="lin" valueType="num">
                                      <p:cBhvr>
                                        <p:cTn id="25"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Force Can Act on an Object from a Distance</a:t>
            </a:r>
          </a:p>
        </p:txBody>
      </p:sp>
      <p:sp>
        <p:nvSpPr>
          <p:cNvPr id="3" name="Content Placeholder 2"/>
          <p:cNvSpPr>
            <a:spLocks noGrp="1"/>
          </p:cNvSpPr>
          <p:nvPr>
            <p:ph idx="1"/>
          </p:nvPr>
        </p:nvSpPr>
        <p:spPr/>
        <p:txBody>
          <a:bodyPr/>
          <a:lstStyle/>
          <a:p>
            <a:r>
              <a:rPr lang="en-US" dirty="0"/>
              <a:t>Gravity!</a:t>
            </a:r>
          </a:p>
          <a:p>
            <a:r>
              <a:rPr lang="en-US" dirty="0"/>
              <a:t>Magnets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Happens When Multiple Forces Act on an Object</a:t>
            </a:r>
          </a:p>
        </p:txBody>
      </p:sp>
      <p:sp>
        <p:nvSpPr>
          <p:cNvPr id="3" name="Content Placeholder 2"/>
          <p:cNvSpPr>
            <a:spLocks noGrp="1"/>
          </p:cNvSpPr>
          <p:nvPr>
            <p:ph idx="1"/>
          </p:nvPr>
        </p:nvSpPr>
        <p:spPr/>
        <p:txBody>
          <a:bodyPr/>
          <a:lstStyle/>
          <a:p>
            <a:r>
              <a:rPr lang="en-US" b="1" u="sng" dirty="0"/>
              <a:t>Net Force</a:t>
            </a:r>
            <a:r>
              <a:rPr lang="en-US" dirty="0"/>
              <a:t>- the combinations of all forces acting on an object</a:t>
            </a:r>
          </a:p>
          <a:p>
            <a:r>
              <a:rPr lang="en-US" dirty="0"/>
              <a:t>When forces are moving in the same direction, you simply add them together</a:t>
            </a:r>
          </a:p>
          <a:p>
            <a:pPr lvl="1"/>
            <a:r>
              <a:rPr lang="en-US" dirty="0"/>
              <a:t>When forces are moving in opposite directions you subtract them</a:t>
            </a:r>
          </a:p>
          <a:p>
            <a:pPr lvl="2">
              <a:buNone/>
            </a:pPr>
            <a:endParaRPr lang="en-US"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Forces Can Be Balanced</a:t>
            </a:r>
          </a:p>
        </p:txBody>
      </p:sp>
      <p:sp>
        <p:nvSpPr>
          <p:cNvPr id="3" name="Content Placeholder 2"/>
          <p:cNvSpPr>
            <a:spLocks noGrp="1"/>
          </p:cNvSpPr>
          <p:nvPr>
            <p:ph idx="1"/>
          </p:nvPr>
        </p:nvSpPr>
        <p:spPr/>
        <p:txBody>
          <a:bodyPr/>
          <a:lstStyle/>
          <a:p>
            <a:r>
              <a:rPr lang="en-US" dirty="0"/>
              <a:t>0 N = balanced forces</a:t>
            </a:r>
          </a:p>
          <a:p>
            <a:pPr lvl="1"/>
            <a:r>
              <a:rPr lang="en-US" dirty="0"/>
              <a:t>Ex: Fan hanging from the ceiling </a:t>
            </a:r>
          </a:p>
          <a:p>
            <a:pPr lvl="2">
              <a:buNone/>
            </a:pPr>
            <a:endParaRPr lang="en-US" dirty="0"/>
          </a:p>
        </p:txBody>
      </p:sp>
      <p:pic>
        <p:nvPicPr>
          <p:cNvPr id="147458" name="Picture 2" descr="Image result for ceiling fan"/>
          <p:cNvPicPr>
            <a:picLocks noChangeAspect="1" noChangeArrowheads="1"/>
          </p:cNvPicPr>
          <p:nvPr/>
        </p:nvPicPr>
        <p:blipFill>
          <a:blip r:embed="rId2" cstate="print"/>
          <a:srcRect/>
          <a:stretch>
            <a:fillRect/>
          </a:stretch>
        </p:blipFill>
        <p:spPr bwMode="auto">
          <a:xfrm>
            <a:off x="1066800" y="2819400"/>
            <a:ext cx="7010400" cy="3657600"/>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28600"/>
            <a:ext cx="8229600" cy="1536700"/>
          </a:xfrm>
          <a:solidFill>
            <a:schemeClr val="accent2">
              <a:lumMod val="75000"/>
            </a:schemeClr>
          </a:solidFill>
        </p:spPr>
        <p:txBody>
          <a:bodyPr>
            <a:normAutofit/>
          </a:bodyPr>
          <a:lstStyle/>
          <a:p>
            <a:r>
              <a:rPr lang="en-US" sz="4000" dirty="0">
                <a:solidFill>
                  <a:srgbClr val="FF0000"/>
                </a:solidFill>
                <a:effectLst>
                  <a:outerShdw blurRad="38100" dist="38100" dir="2700000" algn="tl">
                    <a:srgbClr val="FFFFFF"/>
                  </a:outerShdw>
                </a:effectLst>
                <a:latin typeface="Georgia" pitchFamily="18" charset="0"/>
              </a:rPr>
              <a:t>Newton’s 3</a:t>
            </a:r>
            <a:r>
              <a:rPr lang="en-US" sz="4000" baseline="30000" dirty="0">
                <a:solidFill>
                  <a:srgbClr val="FF0000"/>
                </a:solidFill>
                <a:effectLst>
                  <a:outerShdw blurRad="38100" dist="38100" dir="2700000" algn="tl">
                    <a:srgbClr val="FFFFFF"/>
                  </a:outerShdw>
                </a:effectLst>
                <a:latin typeface="Georgia" pitchFamily="18" charset="0"/>
              </a:rPr>
              <a:t>rd</a:t>
            </a:r>
            <a:r>
              <a:rPr lang="en-US" sz="4000" dirty="0">
                <a:solidFill>
                  <a:srgbClr val="FF0000"/>
                </a:solidFill>
                <a:effectLst>
                  <a:outerShdw blurRad="38100" dist="38100" dir="2700000" algn="tl">
                    <a:srgbClr val="FFFFFF"/>
                  </a:outerShdw>
                </a:effectLst>
                <a:latin typeface="Georgia" pitchFamily="18" charset="0"/>
              </a:rPr>
              <a:t> Law of Motion</a:t>
            </a:r>
            <a:br>
              <a:rPr lang="en-US" sz="4000" dirty="0">
                <a:solidFill>
                  <a:srgbClr val="FF0000"/>
                </a:solidFill>
                <a:effectLst>
                  <a:outerShdw blurRad="38100" dist="38100" dir="2700000" algn="tl">
                    <a:srgbClr val="FFFFFF"/>
                  </a:outerShdw>
                </a:effectLst>
                <a:latin typeface="Georgia" pitchFamily="18" charset="0"/>
              </a:rPr>
            </a:br>
            <a:endParaRPr lang="en-US" sz="4000" dirty="0">
              <a:solidFill>
                <a:srgbClr val="FF0000"/>
              </a:solidFill>
              <a:effectLst>
                <a:outerShdw blurRad="38100" dist="38100" dir="2700000" algn="tl">
                  <a:srgbClr val="FFFFFF"/>
                </a:outerShdw>
              </a:effectLst>
              <a:latin typeface="Georgia" pitchFamily="18" charset="0"/>
            </a:endParaRPr>
          </a:p>
        </p:txBody>
      </p:sp>
      <p:sp>
        <p:nvSpPr>
          <p:cNvPr id="7" name="Content Placeholder 6"/>
          <p:cNvSpPr>
            <a:spLocks noGrp="1"/>
          </p:cNvSpPr>
          <p:nvPr>
            <p:ph idx="1"/>
          </p:nvPr>
        </p:nvSpPr>
        <p:spPr/>
        <p:txBody>
          <a:bodyPr>
            <a:normAutofit/>
          </a:bodyPr>
          <a:lstStyle/>
          <a:p>
            <a:pPr algn="ctr">
              <a:buNone/>
            </a:pPr>
            <a:r>
              <a:rPr lang="en-US" sz="6000" i="1" dirty="0"/>
              <a:t>For every action there is an opposite and equal reaction</a:t>
            </a:r>
          </a:p>
          <a:p>
            <a:endParaRPr lang="en-US"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to="" calcmode="lin" valueType="num">
                                      <p:cBhvr>
                                        <p:cTn id="7" dur="1" fill="hold"/>
                                        <p:tgtEl>
                                          <p:spTgt spid="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t>3</a:t>
            </a:r>
            <a:r>
              <a:rPr lang="en-US" baseline="30000"/>
              <a:t>rd</a:t>
            </a:r>
            <a:r>
              <a:rPr lang="en-US"/>
              <a:t> Law</a:t>
            </a:r>
          </a:p>
        </p:txBody>
      </p:sp>
      <p:sp>
        <p:nvSpPr>
          <p:cNvPr id="44034" name="Rectangle 2"/>
          <p:cNvSpPr>
            <a:spLocks noGrp="1" noChangeArrowheads="1"/>
          </p:cNvSpPr>
          <p:nvPr>
            <p:ph type="body" sz="half" idx="1"/>
          </p:nvPr>
        </p:nvSpPr>
        <p:spPr>
          <a:xfrm>
            <a:off x="4572000" y="1524000"/>
            <a:ext cx="4038600" cy="5105400"/>
          </a:xfrm>
        </p:spPr>
        <p:txBody>
          <a:bodyPr>
            <a:normAutofit lnSpcReduction="10000"/>
          </a:bodyPr>
          <a:lstStyle/>
          <a:p>
            <a:pPr>
              <a:buFont typeface="Wingdings" pitchFamily="2" charset="2"/>
              <a:buNone/>
            </a:pPr>
            <a:r>
              <a:rPr lang="en-US" dirty="0"/>
              <a:t>W</a:t>
            </a:r>
            <a:r>
              <a:rPr lang="en-US" sz="2800" dirty="0"/>
              <a:t>henever objects A and B interact with each other, they exert forces upon each other. </a:t>
            </a:r>
          </a:p>
          <a:p>
            <a:pPr>
              <a:buFont typeface="Wingdings" pitchFamily="2" charset="2"/>
              <a:buNone/>
            </a:pPr>
            <a:r>
              <a:rPr lang="en-US" sz="2800" dirty="0"/>
              <a:t>When you sit in your chair, your body exerts a downward force on the chair and the chair exerts an upward force on your body. </a:t>
            </a:r>
          </a:p>
        </p:txBody>
      </p:sp>
      <p:pic>
        <p:nvPicPr>
          <p:cNvPr id="44035" name="Picture 3" descr="j0344933"/>
          <p:cNvPicPr>
            <a:picLocks noGrp="1" noChangeAspect="1" noChangeArrowheads="1"/>
          </p:cNvPicPr>
          <p:nvPr>
            <p:ph sz="half" idx="2"/>
          </p:nvPr>
        </p:nvPicPr>
        <p:blipFill>
          <a:blip r:embed="rId2" cstate="print"/>
          <a:srcRect/>
          <a:stretch>
            <a:fillRect/>
          </a:stretch>
        </p:blipFill>
        <p:spPr>
          <a:xfrm>
            <a:off x="381000" y="1676400"/>
            <a:ext cx="3919538" cy="4191000"/>
          </a:xfrm>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 to="" calcmode="lin" valueType="num">
                                      <p:cBhvr>
                                        <p:cTn id="7" dur="1" fill="hold"/>
                                        <p:tgtEl>
                                          <p:spTgt spid="4403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4034">
                                            <p:txEl>
                                              <p:pRg st="1" end="1"/>
                                            </p:txEl>
                                          </p:spTgt>
                                        </p:tgtEl>
                                        <p:attrNameLst>
                                          <p:attrName>style.visibility</p:attrName>
                                        </p:attrNameLst>
                                      </p:cBhvr>
                                      <p:to>
                                        <p:strVal val="visible"/>
                                      </p:to>
                                    </p:set>
                                    <p:anim to="" calcmode="lin" valueType="num">
                                      <p:cBhvr>
                                        <p:cTn id="12" dur="1" fill="hold"/>
                                        <p:tgtEl>
                                          <p:spTgt spid="44034">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lstStyle/>
          <a:p>
            <a:r>
              <a:rPr lang="en-US"/>
              <a:t>3</a:t>
            </a:r>
            <a:r>
              <a:rPr lang="en-US" baseline="30000"/>
              <a:t>rd</a:t>
            </a:r>
            <a:r>
              <a:rPr lang="en-US"/>
              <a:t> Law</a:t>
            </a:r>
          </a:p>
        </p:txBody>
      </p:sp>
      <p:sp>
        <p:nvSpPr>
          <p:cNvPr id="45058" name="Rectangle 2"/>
          <p:cNvSpPr>
            <a:spLocks noGrp="1" noChangeArrowheads="1"/>
          </p:cNvSpPr>
          <p:nvPr>
            <p:ph type="body" sz="half" idx="1"/>
          </p:nvPr>
        </p:nvSpPr>
        <p:spPr>
          <a:xfrm>
            <a:off x="228600" y="1676400"/>
            <a:ext cx="4419600" cy="5029200"/>
          </a:xfrm>
        </p:spPr>
        <p:txBody>
          <a:bodyPr>
            <a:normAutofit fontScale="92500" lnSpcReduction="10000"/>
          </a:bodyPr>
          <a:lstStyle/>
          <a:p>
            <a:r>
              <a:rPr lang="en-US" sz="2800" dirty="0"/>
              <a:t>All forces act in pairs</a:t>
            </a:r>
          </a:p>
          <a:p>
            <a:pPr lvl="1"/>
            <a:r>
              <a:rPr lang="en-US" sz="2400" dirty="0"/>
              <a:t>Action forces &amp; Reaction forces</a:t>
            </a:r>
          </a:p>
          <a:p>
            <a:pPr lvl="2"/>
            <a:r>
              <a:rPr lang="en-US" dirty="0"/>
              <a:t>They are present even if the object isn’t moving   </a:t>
            </a:r>
            <a:r>
              <a:rPr lang="en-US" sz="2200" dirty="0"/>
              <a:t>	</a:t>
            </a:r>
            <a:endParaRPr lang="en-US" dirty="0"/>
          </a:p>
          <a:p>
            <a:r>
              <a:rPr lang="en-US" sz="2800" dirty="0"/>
              <a:t>There are two forces resulting from this interaction - a force on the chair and a force on your body. These two forces are called </a:t>
            </a:r>
            <a:r>
              <a:rPr lang="en-US" sz="2800" i="1" dirty="0"/>
              <a:t>action</a:t>
            </a:r>
            <a:r>
              <a:rPr lang="en-US" sz="2800" dirty="0"/>
              <a:t> and </a:t>
            </a:r>
            <a:r>
              <a:rPr lang="en-US" sz="2800" i="1" dirty="0"/>
              <a:t>reaction</a:t>
            </a:r>
            <a:r>
              <a:rPr lang="en-US" sz="2800" dirty="0"/>
              <a:t> forces.</a:t>
            </a:r>
          </a:p>
        </p:txBody>
      </p:sp>
      <p:pic>
        <p:nvPicPr>
          <p:cNvPr id="128002" name="Picture 2" descr="Image result for sitting on chair"/>
          <p:cNvPicPr>
            <a:picLocks noChangeAspect="1" noChangeArrowheads="1"/>
          </p:cNvPicPr>
          <p:nvPr/>
        </p:nvPicPr>
        <p:blipFill>
          <a:blip r:embed="rId2" cstate="print"/>
          <a:srcRect/>
          <a:stretch>
            <a:fillRect/>
          </a:stretch>
        </p:blipFill>
        <p:spPr bwMode="auto">
          <a:xfrm>
            <a:off x="4343400" y="1752600"/>
            <a:ext cx="4766120" cy="3581400"/>
          </a:xfrm>
          <a:prstGeom prst="rect">
            <a:avLst/>
          </a:prstGeom>
          <a:noFill/>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 to="" calcmode="lin" valueType="num">
                                      <p:cBhvr>
                                        <p:cTn id="7" dur="1" fill="hold"/>
                                        <p:tgtEl>
                                          <p:spTgt spid="45058">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5058">
                                            <p:txEl>
                                              <p:pRg st="1" end="1"/>
                                            </p:txEl>
                                          </p:spTgt>
                                        </p:tgtEl>
                                        <p:attrNameLst>
                                          <p:attrName>style.visibility</p:attrName>
                                        </p:attrNameLst>
                                      </p:cBhvr>
                                      <p:to>
                                        <p:strVal val="visible"/>
                                      </p:to>
                                    </p:set>
                                    <p:anim to="" calcmode="lin" valueType="num">
                                      <p:cBhvr>
                                        <p:cTn id="12" dur="1" fill="hold"/>
                                        <p:tgtEl>
                                          <p:spTgt spid="45058">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5058">
                                            <p:txEl>
                                              <p:pRg st="2" end="2"/>
                                            </p:txEl>
                                          </p:spTgt>
                                        </p:tgtEl>
                                        <p:attrNameLst>
                                          <p:attrName>style.visibility</p:attrName>
                                        </p:attrNameLst>
                                      </p:cBhvr>
                                      <p:to>
                                        <p:strVal val="visible"/>
                                      </p:to>
                                    </p:set>
                                    <p:anim to="" calcmode="lin" valueType="num">
                                      <p:cBhvr>
                                        <p:cTn id="17" dur="1" fill="hold"/>
                                        <p:tgtEl>
                                          <p:spTgt spid="45058">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5058">
                                            <p:txEl>
                                              <p:pRg st="3" end="3"/>
                                            </p:txEl>
                                          </p:spTgt>
                                        </p:tgtEl>
                                        <p:attrNameLst>
                                          <p:attrName>style.visibility</p:attrName>
                                        </p:attrNameLst>
                                      </p:cBhvr>
                                      <p:to>
                                        <p:strVal val="visible"/>
                                      </p:to>
                                    </p:set>
                                    <p:anim to="" calcmode="lin" valueType="num">
                                      <p:cBhvr>
                                        <p:cTn id="22" dur="1" fill="hold"/>
                                        <p:tgtEl>
                                          <p:spTgt spid="45058">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2298</TotalTime>
  <Words>500</Words>
  <Application>Microsoft Office PowerPoint</Application>
  <PresentationFormat>On-screen Show (4:3)</PresentationFormat>
  <Paragraphs>46</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Book Antiqua</vt:lpstr>
      <vt:lpstr>Garamond</vt:lpstr>
      <vt:lpstr>Georgia</vt:lpstr>
      <vt:lpstr>Lucida Sans</vt:lpstr>
      <vt:lpstr>Times New Roman</vt:lpstr>
      <vt:lpstr>Wingdings</vt:lpstr>
      <vt:lpstr>Wingdings 2</vt:lpstr>
      <vt:lpstr>Wingdings 3</vt:lpstr>
      <vt:lpstr>Apex</vt:lpstr>
      <vt:lpstr>Newton’s 3rd Law of Motion</vt:lpstr>
      <vt:lpstr>What is a Force?</vt:lpstr>
      <vt:lpstr>Force Can Act Directly on an Object</vt:lpstr>
      <vt:lpstr>Force Can Act on an Object from a Distance</vt:lpstr>
      <vt:lpstr>What Happens When Multiple Forces Act on an Object</vt:lpstr>
      <vt:lpstr>Forces Can Be Balanced</vt:lpstr>
      <vt:lpstr>Newton’s 3rd Law of Motion </vt:lpstr>
      <vt:lpstr>3rd Law</vt:lpstr>
      <vt:lpstr>3rd Law</vt:lpstr>
      <vt:lpstr>Newton’s 3rd Law in Nature</vt:lpstr>
      <vt:lpstr>3rd Law</vt:lpstr>
      <vt:lpstr>3rd Law</vt:lpstr>
      <vt:lpstr>3rd Law</vt:lpstr>
    </vt:vector>
  </TitlesOfParts>
  <Company>WJCC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Laws of Motion</dc:title>
  <dc:creator>lewisv</dc:creator>
  <cp:lastModifiedBy>matthew dunker</cp:lastModifiedBy>
  <cp:revision>38</cp:revision>
  <dcterms:created xsi:type="dcterms:W3CDTF">2004-10-16T16:50:21Z</dcterms:created>
  <dcterms:modified xsi:type="dcterms:W3CDTF">2020-01-14T13:52:14Z</dcterms:modified>
</cp:coreProperties>
</file>