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44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6F21FE-042F-43DF-AEE5-215621DA5A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500" dirty="0"/>
              <a:t>Forms of Energy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2555B1-88D8-44E0-993E-C6845C0463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500" dirty="0"/>
              <a:t>Guided Notes</a:t>
            </a:r>
          </a:p>
        </p:txBody>
      </p:sp>
    </p:spTree>
    <p:extLst>
      <p:ext uri="{BB962C8B-B14F-4D97-AF65-F5344CB8AC3E}">
        <p14:creationId xmlns:p14="http://schemas.microsoft.com/office/powerpoint/2010/main" val="4193987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CC2F2-1AA2-4890-8B45-C71C8CD87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VII. Electrical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21AEE-194D-4057-ADED-D6C9D0212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1613" y="2278035"/>
            <a:ext cx="10468774" cy="3416300"/>
          </a:xfrm>
        </p:spPr>
        <p:txBody>
          <a:bodyPr>
            <a:noAutofit/>
          </a:bodyPr>
          <a:lstStyle/>
          <a:p>
            <a:pPr lvl="0"/>
            <a:r>
              <a:rPr lang="en-US" sz="2500" dirty="0"/>
              <a:t>The energy of electric charges is ________________________ _________________</a:t>
            </a:r>
          </a:p>
          <a:p>
            <a:pPr lvl="0"/>
            <a:r>
              <a:rPr lang="en-US" sz="2500" dirty="0"/>
              <a:t>Electrical energy can be _____________________ or ___________________</a:t>
            </a:r>
          </a:p>
          <a:p>
            <a:pPr lvl="1"/>
            <a:r>
              <a:rPr lang="en-US" sz="2500" dirty="0"/>
              <a:t>Kinetic electrical energy is ________________________</a:t>
            </a:r>
          </a:p>
          <a:p>
            <a:pPr lvl="2"/>
            <a:r>
              <a:rPr lang="en-US" sz="2500" dirty="0"/>
              <a:t>Example of moving electrical energy: _________________________</a:t>
            </a:r>
          </a:p>
          <a:p>
            <a:pPr lvl="1"/>
            <a:r>
              <a:rPr lang="en-US" sz="2500" dirty="0"/>
              <a:t>Potential electrical energy is ________________________</a:t>
            </a:r>
          </a:p>
          <a:p>
            <a:pPr lvl="2"/>
            <a:r>
              <a:rPr lang="en-US" sz="2500" dirty="0"/>
              <a:t>Example of stored electrical energy: ___________________________</a:t>
            </a:r>
          </a:p>
          <a:p>
            <a:endParaRPr lang="en-US" sz="25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9E87E92-9726-4A29-8E59-CA612DD69328}"/>
              </a:ext>
            </a:extLst>
          </p:cNvPr>
          <p:cNvSpPr/>
          <p:nvPr/>
        </p:nvSpPr>
        <p:spPr>
          <a:xfrm>
            <a:off x="6762427" y="2412388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Electrical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770A6A-E62B-43CA-B6F0-FEF806AE4755}"/>
              </a:ext>
            </a:extLst>
          </p:cNvPr>
          <p:cNvSpPr/>
          <p:nvPr/>
        </p:nvSpPr>
        <p:spPr>
          <a:xfrm>
            <a:off x="1493003" y="2815344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Energy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94B383-E796-4FB9-B322-463D6E8F6509}"/>
              </a:ext>
            </a:extLst>
          </p:cNvPr>
          <p:cNvSpPr/>
          <p:nvPr/>
        </p:nvSpPr>
        <p:spPr>
          <a:xfrm>
            <a:off x="5602819" y="3221421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Kinetic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8801C2-A5CF-4B82-A02E-DF2180860326}"/>
              </a:ext>
            </a:extLst>
          </p:cNvPr>
          <p:cNvSpPr/>
          <p:nvPr/>
        </p:nvSpPr>
        <p:spPr>
          <a:xfrm>
            <a:off x="1591159" y="3624202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Potential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3EB1ADE-CDBB-4770-847B-4DE0CEC07769}"/>
              </a:ext>
            </a:extLst>
          </p:cNvPr>
          <p:cNvSpPr/>
          <p:nvPr/>
        </p:nvSpPr>
        <p:spPr>
          <a:xfrm>
            <a:off x="6250983" y="4097794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Moving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53D5EE1-67C6-4AB4-879D-CA3892699A5A}"/>
              </a:ext>
            </a:extLst>
          </p:cNvPr>
          <p:cNvSpPr/>
          <p:nvPr/>
        </p:nvSpPr>
        <p:spPr>
          <a:xfrm>
            <a:off x="2624380" y="5109854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Lightning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7B6EFEA-1E1B-4F27-8824-6E130E6139E5}"/>
              </a:ext>
            </a:extLst>
          </p:cNvPr>
          <p:cNvSpPr/>
          <p:nvPr/>
        </p:nvSpPr>
        <p:spPr>
          <a:xfrm>
            <a:off x="6762427" y="5542143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Stored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DAB809-51C0-48A0-A689-382C5CC69D94}"/>
              </a:ext>
            </a:extLst>
          </p:cNvPr>
          <p:cNvSpPr/>
          <p:nvPr/>
        </p:nvSpPr>
        <p:spPr>
          <a:xfrm>
            <a:off x="2846522" y="6445084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Battery</a:t>
            </a:r>
          </a:p>
        </p:txBody>
      </p:sp>
    </p:spTree>
    <p:extLst>
      <p:ext uri="{BB962C8B-B14F-4D97-AF65-F5344CB8AC3E}">
        <p14:creationId xmlns:p14="http://schemas.microsoft.com/office/powerpoint/2010/main" val="196697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61513-E3A3-498E-BBA7-7FC0714D1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VIII. Electromagnetic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5BBA7-9539-4F99-95AC-D2E00B7CD1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500"/>
            <a:ext cx="9941831" cy="3416300"/>
          </a:xfrm>
        </p:spPr>
        <p:txBody>
          <a:bodyPr>
            <a:noAutofit/>
          </a:bodyPr>
          <a:lstStyle/>
          <a:p>
            <a:pPr lvl="0"/>
            <a:r>
              <a:rPr lang="en-US" sz="2000" b="1" u="sng" dirty="0"/>
              <a:t>Electromagnetic Energy</a:t>
            </a:r>
            <a:r>
              <a:rPr lang="en-US" sz="2000" dirty="0"/>
              <a:t> is ______________________________________________</a:t>
            </a:r>
          </a:p>
          <a:p>
            <a:r>
              <a:rPr lang="en-US" sz="2000" dirty="0"/>
              <a:t>_____________________________________________________________________</a:t>
            </a:r>
          </a:p>
          <a:p>
            <a:pPr lvl="1"/>
            <a:r>
              <a:rPr lang="en-US" sz="2000" dirty="0"/>
              <a:t>The source of these _________________________ is vibrating electrical charges</a:t>
            </a:r>
          </a:p>
          <a:p>
            <a:pPr lvl="1"/>
            <a:r>
              <a:rPr lang="en-US" sz="2000" dirty="0"/>
              <a:t>An examples of electromagnetic energy include: ________________________, ___-___________, __________-_____________ rays, Infrared or _____________ waves, and ___________________.</a:t>
            </a:r>
          </a:p>
          <a:p>
            <a:pPr lvl="2"/>
            <a:r>
              <a:rPr lang="en-US" sz="2000" dirty="0"/>
              <a:t>Cell phones send and receive messages using ____________________</a:t>
            </a:r>
          </a:p>
          <a:p>
            <a:endParaRPr lang="en-US" sz="20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527C2E0-D531-4ADF-B29C-46DB31520D52}"/>
              </a:ext>
            </a:extLst>
          </p:cNvPr>
          <p:cNvSpPr/>
          <p:nvPr/>
        </p:nvSpPr>
        <p:spPr>
          <a:xfrm>
            <a:off x="4840636" y="2603499"/>
            <a:ext cx="5744705" cy="279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The energy of </a:t>
            </a:r>
            <a:r>
              <a:rPr lang="en-US" sz="2500" b="1">
                <a:solidFill>
                  <a:schemeClr val="tx1"/>
                </a:solidFill>
              </a:rPr>
              <a:t>electric charges</a:t>
            </a:r>
            <a:endParaRPr lang="en-US" sz="2500" b="1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29BA503-C305-4918-989F-91DBCD557135}"/>
              </a:ext>
            </a:extLst>
          </p:cNvPr>
          <p:cNvSpPr/>
          <p:nvPr/>
        </p:nvSpPr>
        <p:spPr>
          <a:xfrm>
            <a:off x="4796905" y="3456839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waves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B6A564-4689-47D7-AC2E-DFC932DBA701}"/>
              </a:ext>
            </a:extLst>
          </p:cNvPr>
          <p:cNvSpPr/>
          <p:nvPr/>
        </p:nvSpPr>
        <p:spPr>
          <a:xfrm>
            <a:off x="2329910" y="4588935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Electricity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753E459-0BC8-4C1C-A673-E5E31CCBF20F}"/>
              </a:ext>
            </a:extLst>
          </p:cNvPr>
          <p:cNvSpPr/>
          <p:nvPr/>
        </p:nvSpPr>
        <p:spPr>
          <a:xfrm>
            <a:off x="5824961" y="4493899"/>
            <a:ext cx="1164775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Rays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E8C6E3-43F3-4F76-A79B-70A5162C4AA9}"/>
              </a:ext>
            </a:extLst>
          </p:cNvPr>
          <p:cNvSpPr/>
          <p:nvPr/>
        </p:nvSpPr>
        <p:spPr>
          <a:xfrm>
            <a:off x="5129938" y="4493897"/>
            <a:ext cx="405721" cy="2791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X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23064EE-86AD-4DD1-85CF-001AA40423D0}"/>
              </a:ext>
            </a:extLst>
          </p:cNvPr>
          <p:cNvSpPr/>
          <p:nvPr/>
        </p:nvSpPr>
        <p:spPr>
          <a:xfrm>
            <a:off x="7330698" y="4588935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Ultra-violet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D6692FF-9DDB-46A6-873C-93C064363A3D}"/>
              </a:ext>
            </a:extLst>
          </p:cNvPr>
          <p:cNvSpPr/>
          <p:nvPr/>
        </p:nvSpPr>
        <p:spPr>
          <a:xfrm>
            <a:off x="8105612" y="5240111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Microwaves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FB2C32-A329-4D47-8B3E-69E15B7565AE}"/>
              </a:ext>
            </a:extLst>
          </p:cNvPr>
          <p:cNvSpPr/>
          <p:nvPr/>
        </p:nvSpPr>
        <p:spPr>
          <a:xfrm>
            <a:off x="3301496" y="4867905"/>
            <a:ext cx="1539140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Heat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86B5D95-204F-446E-856D-BD8D1B2475FE}"/>
              </a:ext>
            </a:extLst>
          </p:cNvPr>
          <p:cNvSpPr/>
          <p:nvPr/>
        </p:nvSpPr>
        <p:spPr>
          <a:xfrm>
            <a:off x="6635675" y="4867005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Microwaves</a:t>
            </a:r>
          </a:p>
        </p:txBody>
      </p:sp>
    </p:spTree>
    <p:extLst>
      <p:ext uri="{BB962C8B-B14F-4D97-AF65-F5344CB8AC3E}">
        <p14:creationId xmlns:p14="http://schemas.microsoft.com/office/powerpoint/2010/main" val="415943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0B8AD-8640-4617-9E08-A1E01EB218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IX. Chemical Energy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51AE823-10F1-4A19-99F2-B7217B3A5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Chemical energy is in the _________________ you eat.</a:t>
            </a:r>
            <a:endParaRPr lang="en-US" sz="2000" dirty="0"/>
          </a:p>
          <a:p>
            <a:pPr lvl="0"/>
            <a:r>
              <a:rPr lang="en-US" dirty="0"/>
              <a:t>Chemical energy is in the ____________________ you use to light a candle</a:t>
            </a:r>
            <a:endParaRPr lang="en-US" sz="2000" dirty="0"/>
          </a:p>
          <a:p>
            <a:pPr lvl="0"/>
            <a:r>
              <a:rPr lang="en-US" dirty="0"/>
              <a:t>Chemical energy in the cells of your ________________________</a:t>
            </a:r>
            <a:endParaRPr lang="en-US" sz="2000" dirty="0"/>
          </a:p>
          <a:p>
            <a:pPr lvl="0"/>
            <a:r>
              <a:rPr lang="en-US" b="1" u="sng" dirty="0"/>
              <a:t>Chemical Energy</a:t>
            </a:r>
            <a:r>
              <a:rPr lang="en-US" dirty="0"/>
              <a:t>- is ___________________ energy stored in ___________________ _________________.</a:t>
            </a:r>
            <a:endParaRPr lang="en-US" sz="2000" dirty="0"/>
          </a:p>
          <a:p>
            <a:pPr lvl="1"/>
            <a:r>
              <a:rPr lang="en-US" dirty="0"/>
              <a:t>When the bonds are _______________________, energy is _____________________</a:t>
            </a:r>
            <a:endParaRPr lang="en-US" sz="1800" dirty="0"/>
          </a:p>
          <a:p>
            <a:pPr lvl="2"/>
            <a:r>
              <a:rPr lang="en-US" dirty="0"/>
              <a:t>Baking soda &amp; _______________________ are good examples. </a:t>
            </a:r>
            <a:endParaRPr lang="en-US" sz="1600" dirty="0"/>
          </a:p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7B0288-096C-4C7F-ACC0-A30B99F2C601}"/>
              </a:ext>
            </a:extLst>
          </p:cNvPr>
          <p:cNvSpPr/>
          <p:nvPr/>
        </p:nvSpPr>
        <p:spPr>
          <a:xfrm>
            <a:off x="4453178" y="2603499"/>
            <a:ext cx="1963120" cy="294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Food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86D815-02D5-4525-804A-04687577A24B}"/>
              </a:ext>
            </a:extLst>
          </p:cNvPr>
          <p:cNvSpPr/>
          <p:nvPr/>
        </p:nvSpPr>
        <p:spPr>
          <a:xfrm>
            <a:off x="4678085" y="2946757"/>
            <a:ext cx="1963120" cy="294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Match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98ADE39-D7EB-4A8F-A98E-CD5263F19519}"/>
              </a:ext>
            </a:extLst>
          </p:cNvPr>
          <p:cNvSpPr/>
          <p:nvPr/>
        </p:nvSpPr>
        <p:spPr>
          <a:xfrm>
            <a:off x="5814446" y="3321878"/>
            <a:ext cx="1963120" cy="294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Body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F0F0B7C-F822-465E-9397-CC0E153F58D8}"/>
              </a:ext>
            </a:extLst>
          </p:cNvPr>
          <p:cNvSpPr/>
          <p:nvPr/>
        </p:nvSpPr>
        <p:spPr>
          <a:xfrm>
            <a:off x="3851326" y="3805118"/>
            <a:ext cx="1963120" cy="294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Potential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44D699-7F44-4FCB-9B79-92BE6930DA86}"/>
              </a:ext>
            </a:extLst>
          </p:cNvPr>
          <p:cNvSpPr/>
          <p:nvPr/>
        </p:nvSpPr>
        <p:spPr>
          <a:xfrm>
            <a:off x="1694478" y="4099801"/>
            <a:ext cx="1963120" cy="294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Chemical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094AE6-78F2-47EB-AB42-C759989C3262}"/>
              </a:ext>
            </a:extLst>
          </p:cNvPr>
          <p:cNvSpPr/>
          <p:nvPr/>
        </p:nvSpPr>
        <p:spPr>
          <a:xfrm>
            <a:off x="3769975" y="4099800"/>
            <a:ext cx="1963120" cy="294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Bonds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575DBE-9AA5-441E-B3F5-CEAA5E575603}"/>
              </a:ext>
            </a:extLst>
          </p:cNvPr>
          <p:cNvSpPr/>
          <p:nvPr/>
        </p:nvSpPr>
        <p:spPr>
          <a:xfrm>
            <a:off x="7521841" y="4523497"/>
            <a:ext cx="1963120" cy="294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Released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F0562EC-2944-41F4-8733-67D460DA8273}"/>
              </a:ext>
            </a:extLst>
          </p:cNvPr>
          <p:cNvSpPr/>
          <p:nvPr/>
        </p:nvSpPr>
        <p:spPr>
          <a:xfrm>
            <a:off x="4112215" y="4443058"/>
            <a:ext cx="1963120" cy="294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Broken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EC45CAF-E9E4-419B-ADE7-1ADE36F7EFFA}"/>
              </a:ext>
            </a:extLst>
          </p:cNvPr>
          <p:cNvSpPr/>
          <p:nvPr/>
        </p:nvSpPr>
        <p:spPr>
          <a:xfrm>
            <a:off x="3691358" y="4811863"/>
            <a:ext cx="1963120" cy="2946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Vinegar</a:t>
            </a:r>
          </a:p>
        </p:txBody>
      </p:sp>
    </p:spTree>
    <p:extLst>
      <p:ext uri="{BB962C8B-B14F-4D97-AF65-F5344CB8AC3E}">
        <p14:creationId xmlns:p14="http://schemas.microsoft.com/office/powerpoint/2010/main" val="13820659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EDB8E-805E-4C20-B1CD-1C3E706E73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Targets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52A858-B1B3-4665-9A30-89B9877268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10282794" cy="3416300"/>
          </a:xfrm>
        </p:spPr>
        <p:txBody>
          <a:bodyPr>
            <a:normAutofit/>
          </a:bodyPr>
          <a:lstStyle/>
          <a:p>
            <a:r>
              <a:rPr lang="en-US" sz="2500" dirty="0"/>
              <a:t>I can Find an object’s _________________  ___________________</a:t>
            </a:r>
          </a:p>
          <a:p>
            <a:r>
              <a:rPr lang="en-US" sz="2500" dirty="0"/>
              <a:t>I can identify the other ______________ _____ __________________</a:t>
            </a:r>
          </a:p>
          <a:p>
            <a:pPr marL="0" indent="0">
              <a:buNone/>
            </a:pPr>
            <a:endParaRPr lang="en-US" sz="25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7A9834-D8B8-49BF-A854-7352AD157AA9}"/>
              </a:ext>
            </a:extLst>
          </p:cNvPr>
          <p:cNvSpPr/>
          <p:nvPr/>
        </p:nvSpPr>
        <p:spPr>
          <a:xfrm>
            <a:off x="5052447" y="2650210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Mechanical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9D110A0-20A3-41BE-BE98-8C84705C9685}"/>
              </a:ext>
            </a:extLst>
          </p:cNvPr>
          <p:cNvSpPr/>
          <p:nvPr/>
        </p:nvSpPr>
        <p:spPr>
          <a:xfrm>
            <a:off x="8025538" y="2663125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Energy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A2ADCA-63FC-4F37-B82B-3B032556C2C6}"/>
              </a:ext>
            </a:extLst>
          </p:cNvPr>
          <p:cNvSpPr/>
          <p:nvPr/>
        </p:nvSpPr>
        <p:spPr>
          <a:xfrm>
            <a:off x="5189348" y="3150030"/>
            <a:ext cx="1800388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Forms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CA0662-A320-4C28-8090-59354BFEE4DD}"/>
              </a:ext>
            </a:extLst>
          </p:cNvPr>
          <p:cNvSpPr/>
          <p:nvPr/>
        </p:nvSpPr>
        <p:spPr>
          <a:xfrm>
            <a:off x="7563173" y="3089328"/>
            <a:ext cx="754252" cy="3474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Of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2689CE0-1CA0-4214-84D4-EBAD05B1B7FA}"/>
              </a:ext>
            </a:extLst>
          </p:cNvPr>
          <p:cNvSpPr/>
          <p:nvPr/>
        </p:nvSpPr>
        <p:spPr>
          <a:xfrm>
            <a:off x="8513403" y="3157778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Energy</a:t>
            </a:r>
          </a:p>
        </p:txBody>
      </p:sp>
    </p:spTree>
    <p:extLst>
      <p:ext uri="{BB962C8B-B14F-4D97-AF65-F5344CB8AC3E}">
        <p14:creationId xmlns:p14="http://schemas.microsoft.com/office/powerpoint/2010/main" val="35301204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85381B-73BF-4731-B59A-1FF67091B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I. How Can I Find an Object’s Mechanical Energy?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2C8267-1736-46BD-B3D4-EADBB793AF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500" dirty="0"/>
              <a:t>All falling basketball, a moving car, &amp; a trophy on a shelf, all have ___________________________ energy.</a:t>
            </a:r>
          </a:p>
          <a:p>
            <a:pPr marL="0" lvl="0" indent="0">
              <a:buNone/>
            </a:pPr>
            <a:endParaRPr lang="en-US" sz="2500" dirty="0"/>
          </a:p>
          <a:p>
            <a:pPr lvl="0"/>
            <a:r>
              <a:rPr lang="en-US" sz="2500" b="1" u="sng" dirty="0"/>
              <a:t>Mechanical Energy</a:t>
            </a:r>
            <a:r>
              <a:rPr lang="en-US" sz="2500" dirty="0"/>
              <a:t>- the form of energy associated with the _________________, _____________________, or ___________________ of an object.</a:t>
            </a:r>
          </a:p>
          <a:p>
            <a:endParaRPr lang="en-US" sz="25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A69773C-04E3-4038-858F-5EC8BE2A1276}"/>
              </a:ext>
            </a:extLst>
          </p:cNvPr>
          <p:cNvSpPr/>
          <p:nvPr/>
        </p:nvSpPr>
        <p:spPr>
          <a:xfrm>
            <a:off x="4649491" y="3118818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Mechanical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05DAF80-68A7-41E0-B257-847D833DDAD0}"/>
              </a:ext>
            </a:extLst>
          </p:cNvPr>
          <p:cNvSpPr/>
          <p:nvPr/>
        </p:nvSpPr>
        <p:spPr>
          <a:xfrm>
            <a:off x="2851687" y="4429824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Motion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99A3084-D629-4F2F-8486-E06F93E82415}"/>
              </a:ext>
            </a:extLst>
          </p:cNvPr>
          <p:cNvSpPr/>
          <p:nvPr/>
        </p:nvSpPr>
        <p:spPr>
          <a:xfrm>
            <a:off x="6245817" y="4445107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Position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317F4F-163D-4E20-93BD-F6DFB5C1B0B7}"/>
              </a:ext>
            </a:extLst>
          </p:cNvPr>
          <p:cNvSpPr/>
          <p:nvPr/>
        </p:nvSpPr>
        <p:spPr>
          <a:xfrm>
            <a:off x="1766807" y="4914630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Shape</a:t>
            </a:r>
          </a:p>
        </p:txBody>
      </p:sp>
    </p:spTree>
    <p:extLst>
      <p:ext uri="{BB962C8B-B14F-4D97-AF65-F5344CB8AC3E}">
        <p14:creationId xmlns:p14="http://schemas.microsoft.com/office/powerpoint/2010/main" val="249804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F367E2-6E88-4B35-BA87-C2AD46B17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II. Calculating Mechanical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4511E9-8201-4BE4-B020-C6D0484CD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034" y="2468032"/>
            <a:ext cx="10422279" cy="3416300"/>
          </a:xfrm>
        </p:spPr>
        <p:txBody>
          <a:bodyPr>
            <a:noAutofit/>
          </a:bodyPr>
          <a:lstStyle/>
          <a:p>
            <a:pPr lvl="0"/>
            <a:r>
              <a:rPr lang="en-US" sz="2100" dirty="0"/>
              <a:t>Mechanical energy is the combination of _____________________ energy &amp; _____________________ energy.</a:t>
            </a:r>
          </a:p>
          <a:p>
            <a:pPr lvl="0"/>
            <a:r>
              <a:rPr lang="en-US" sz="2100" dirty="0"/>
              <a:t>The basket ball below has both types of ___________________</a:t>
            </a:r>
          </a:p>
          <a:p>
            <a:pPr lvl="0"/>
            <a:r>
              <a:rPr lang="en-US" sz="2100" dirty="0"/>
              <a:t>The higher basketball moves, the ____________________ the __________________________ energy.</a:t>
            </a:r>
          </a:p>
          <a:p>
            <a:pPr lvl="0"/>
            <a:r>
              <a:rPr lang="en-US" sz="2100" dirty="0"/>
              <a:t>The _______________________ the ball moves the greater the ______________________________ energy.</a:t>
            </a:r>
          </a:p>
          <a:p>
            <a:pPr lvl="0"/>
            <a:r>
              <a:rPr lang="en-US" sz="2100" dirty="0"/>
              <a:t>________________________ energy = Potential energy + kinetic energy</a:t>
            </a:r>
          </a:p>
          <a:p>
            <a:pPr lvl="1"/>
            <a:r>
              <a:rPr lang="en-US" sz="2100" dirty="0"/>
              <a:t>Sometimes an object’s mechanical energy is kinetic energy or potential energy ___________________.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CB0A7D-E7D6-464F-BBF2-6DBE9399E2C3}"/>
              </a:ext>
            </a:extLst>
          </p:cNvPr>
          <p:cNvSpPr/>
          <p:nvPr/>
        </p:nvSpPr>
        <p:spPr>
          <a:xfrm>
            <a:off x="6096000" y="2468032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Potential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8C4B4FC-6678-49B3-BF90-F519B1824F4F}"/>
              </a:ext>
            </a:extLst>
          </p:cNvPr>
          <p:cNvSpPr/>
          <p:nvPr/>
        </p:nvSpPr>
        <p:spPr>
          <a:xfrm>
            <a:off x="774914" y="2879993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Kinetic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89BA5EB-5647-47E2-BBCB-7AE06B88BA60}"/>
              </a:ext>
            </a:extLst>
          </p:cNvPr>
          <p:cNvSpPr/>
          <p:nvPr/>
        </p:nvSpPr>
        <p:spPr>
          <a:xfrm>
            <a:off x="5889354" y="3255432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Energy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CFF1030-419B-4AAA-9D81-34D16DCBCA57}"/>
              </a:ext>
            </a:extLst>
          </p:cNvPr>
          <p:cNvSpPr/>
          <p:nvPr/>
        </p:nvSpPr>
        <p:spPr>
          <a:xfrm>
            <a:off x="5005951" y="3729007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Greater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9E1EFAA-00B2-4090-BBDB-A5E51EE51132}"/>
              </a:ext>
            </a:extLst>
          </p:cNvPr>
          <p:cNvSpPr/>
          <p:nvPr/>
        </p:nvSpPr>
        <p:spPr>
          <a:xfrm>
            <a:off x="1007388" y="4036697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Potential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DAC882-F57A-44DF-A68D-F3A26A85D1FD}"/>
              </a:ext>
            </a:extLst>
          </p:cNvPr>
          <p:cNvSpPr/>
          <p:nvPr/>
        </p:nvSpPr>
        <p:spPr>
          <a:xfrm>
            <a:off x="1456840" y="4448658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Faster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7721EFF-B0FA-4B6A-8A58-FDA5E8CE8FF4}"/>
              </a:ext>
            </a:extLst>
          </p:cNvPr>
          <p:cNvSpPr/>
          <p:nvPr/>
        </p:nvSpPr>
        <p:spPr>
          <a:xfrm>
            <a:off x="1154953" y="4860619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Kinetic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4436C9D-C458-48A4-9FE2-132C81015C3C}"/>
              </a:ext>
            </a:extLst>
          </p:cNvPr>
          <p:cNvSpPr/>
          <p:nvPr/>
        </p:nvSpPr>
        <p:spPr>
          <a:xfrm>
            <a:off x="774914" y="5272580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Mechanical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D09E29-69D5-49D6-A30B-A8AB48799940}"/>
              </a:ext>
            </a:extLst>
          </p:cNvPr>
          <p:cNvSpPr/>
          <p:nvPr/>
        </p:nvSpPr>
        <p:spPr>
          <a:xfrm>
            <a:off x="2030277" y="6083818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ONLY!</a:t>
            </a:r>
          </a:p>
        </p:txBody>
      </p:sp>
      <p:pic>
        <p:nvPicPr>
          <p:cNvPr id="13" name="Picture 12" descr="Image result for basketball potential and kinetic energy">
            <a:extLst>
              <a:ext uri="{FF2B5EF4-FFF2-40B4-BE49-F238E27FC236}">
                <a16:creationId xmlns:a16="http://schemas.microsoft.com/office/drawing/2014/main" id="{E9F76DD9-A4D2-44C6-9CDA-F997AC51A167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56" b="9111"/>
          <a:stretch/>
        </p:blipFill>
        <p:spPr bwMode="auto">
          <a:xfrm>
            <a:off x="9263018" y="2948480"/>
            <a:ext cx="2688590" cy="23241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0552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61FE2-E6A9-4F6B-B8BE-AEE95EBF0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7614C-F7EA-4E46-AD80-DFA75F88E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500" dirty="0"/>
              <a:t>Potential energy = 20 J       </a:t>
            </a:r>
          </a:p>
          <a:p>
            <a:pPr lvl="2"/>
            <a:r>
              <a:rPr lang="en-US" sz="2500" dirty="0"/>
              <a:t>Kinetic Energy = 2 J</a:t>
            </a:r>
          </a:p>
          <a:p>
            <a:pPr lvl="3"/>
            <a:r>
              <a:rPr lang="en-US" sz="2500" dirty="0"/>
              <a:t>Mechanical energy = ______________</a:t>
            </a:r>
          </a:p>
          <a:p>
            <a:pPr lvl="2"/>
            <a:r>
              <a:rPr lang="en-US" sz="2500" dirty="0"/>
              <a:t>Potential energy = 12 J</a:t>
            </a:r>
          </a:p>
          <a:p>
            <a:pPr lvl="2"/>
            <a:r>
              <a:rPr lang="en-US" sz="2500" dirty="0"/>
              <a:t>Kinetic energy = 10 J</a:t>
            </a:r>
          </a:p>
          <a:p>
            <a:pPr lvl="3"/>
            <a:r>
              <a:rPr lang="en-US" sz="2500" dirty="0"/>
              <a:t>Mechanical energy = _______________</a:t>
            </a:r>
          </a:p>
          <a:p>
            <a:endParaRPr lang="en-US" sz="25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9F3CD4-504F-43F4-83B4-AE0B28335879}"/>
              </a:ext>
            </a:extLst>
          </p:cNvPr>
          <p:cNvSpPr/>
          <p:nvPr/>
        </p:nvSpPr>
        <p:spPr>
          <a:xfrm>
            <a:off x="6292311" y="3666083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22 J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E19E3FF-A95B-4E22-A809-418437902C13}"/>
              </a:ext>
            </a:extLst>
          </p:cNvPr>
          <p:cNvSpPr/>
          <p:nvPr/>
        </p:nvSpPr>
        <p:spPr>
          <a:xfrm>
            <a:off x="6292311" y="5231411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22 J!</a:t>
            </a:r>
          </a:p>
        </p:txBody>
      </p:sp>
    </p:spTree>
    <p:extLst>
      <p:ext uri="{BB962C8B-B14F-4D97-AF65-F5344CB8AC3E}">
        <p14:creationId xmlns:p14="http://schemas.microsoft.com/office/powerpoint/2010/main" val="31515960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9CBA8-8C4E-49DB-B3F6-271206606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III. Mechanical Energy &amp;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2E7CD-78E0-471C-8117-B4AB55333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500" dirty="0"/>
              <a:t>An object with mechanical energy can do ________________ on another object.</a:t>
            </a:r>
          </a:p>
          <a:p>
            <a:r>
              <a:rPr lang="en-US" sz="2500" dirty="0"/>
              <a:t>The more _______________________ energy an object has, the more _________________ it can do.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E73EA9B-51C8-4B59-B5AC-B0E27E2804C8}"/>
              </a:ext>
            </a:extLst>
          </p:cNvPr>
          <p:cNvSpPr/>
          <p:nvPr/>
        </p:nvSpPr>
        <p:spPr>
          <a:xfrm>
            <a:off x="1518833" y="3150030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/>
                </a:solidFill>
              </a:rPr>
              <a:t>Work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99F3CD4-504F-43F4-83B4-AE0B28335879}"/>
              </a:ext>
            </a:extLst>
          </p:cNvPr>
          <p:cNvSpPr/>
          <p:nvPr/>
        </p:nvSpPr>
        <p:spPr>
          <a:xfrm>
            <a:off x="3585274" y="3577794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Mechanical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99F3CD4-504F-43F4-83B4-AE0B28335879}"/>
              </a:ext>
            </a:extLst>
          </p:cNvPr>
          <p:cNvSpPr/>
          <p:nvPr/>
        </p:nvSpPr>
        <p:spPr>
          <a:xfrm>
            <a:off x="3877159" y="4005558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Work</a:t>
            </a:r>
          </a:p>
        </p:txBody>
      </p:sp>
    </p:spTree>
    <p:extLst>
      <p:ext uri="{BB962C8B-B14F-4D97-AF65-F5344CB8AC3E}">
        <p14:creationId xmlns:p14="http://schemas.microsoft.com/office/powerpoint/2010/main" val="3628515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2AC81-1E57-4C1C-802A-192D7AE7C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IV. What Are Other Forms of Energy?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7A0F5-FEEA-4D1F-9B43-7A5799BD01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2500" dirty="0"/>
              <a:t>Energy involves ________________, ___________________, or the ____________________ of an object.</a:t>
            </a:r>
          </a:p>
          <a:p>
            <a:r>
              <a:rPr lang="en-US" sz="2500" dirty="0"/>
              <a:t>Forms of energy associated with the particles of objects include __________________ energy, ________________ energy, ______________________, ____________________________________ , energy &amp; _______________________ energy.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011EDA-F4A3-44AA-9C72-717F3A9E53DD}"/>
              </a:ext>
            </a:extLst>
          </p:cNvPr>
          <p:cNvSpPr/>
          <p:nvPr/>
        </p:nvSpPr>
        <p:spPr>
          <a:xfrm>
            <a:off x="4050223" y="2603500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Motion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9C4A69B-C2FA-436F-AB2E-BCFD44CA5A06}"/>
              </a:ext>
            </a:extLst>
          </p:cNvPr>
          <p:cNvSpPr/>
          <p:nvPr/>
        </p:nvSpPr>
        <p:spPr>
          <a:xfrm>
            <a:off x="1880461" y="3109812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Position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5F406B-A4A3-4BD5-B642-ED1307C36DBF}"/>
              </a:ext>
            </a:extLst>
          </p:cNvPr>
          <p:cNvSpPr/>
          <p:nvPr/>
        </p:nvSpPr>
        <p:spPr>
          <a:xfrm>
            <a:off x="6096000" y="3109812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Shape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B43659-23BF-43FD-9324-9B8303471B99}"/>
              </a:ext>
            </a:extLst>
          </p:cNvPr>
          <p:cNvSpPr/>
          <p:nvPr/>
        </p:nvSpPr>
        <p:spPr>
          <a:xfrm>
            <a:off x="4280296" y="4347666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Nuclear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4ABD81E-9B7C-48AF-8C43-18FEB1378623}"/>
              </a:ext>
            </a:extLst>
          </p:cNvPr>
          <p:cNvSpPr/>
          <p:nvPr/>
        </p:nvSpPr>
        <p:spPr>
          <a:xfrm>
            <a:off x="1511264" y="4786662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Thermal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3131A8A-8B9E-4512-819F-C7952F5E22E6}"/>
              </a:ext>
            </a:extLst>
          </p:cNvPr>
          <p:cNvSpPr/>
          <p:nvPr/>
        </p:nvSpPr>
        <p:spPr>
          <a:xfrm>
            <a:off x="6096000" y="4777648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Electrical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527F07F-56B0-48D9-B776-B1DFFEA3810D}"/>
              </a:ext>
            </a:extLst>
          </p:cNvPr>
          <p:cNvSpPr/>
          <p:nvPr/>
        </p:nvSpPr>
        <p:spPr>
          <a:xfrm>
            <a:off x="3135824" y="5105585"/>
            <a:ext cx="3655198" cy="3347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Electromagnetic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71B38CE-D6F1-471A-A9B3-751D2D0D6645}"/>
              </a:ext>
            </a:extLst>
          </p:cNvPr>
          <p:cNvSpPr/>
          <p:nvPr/>
        </p:nvSpPr>
        <p:spPr>
          <a:xfrm>
            <a:off x="1511264" y="5508533"/>
            <a:ext cx="276131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Chemical</a:t>
            </a:r>
          </a:p>
        </p:txBody>
      </p:sp>
    </p:spTree>
    <p:extLst>
      <p:ext uri="{BB962C8B-B14F-4D97-AF65-F5344CB8AC3E}">
        <p14:creationId xmlns:p14="http://schemas.microsoft.com/office/powerpoint/2010/main" val="2296762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8A439-1D54-4639-A103-235F611E1F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V. Nuclear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D369F4-2E5C-43B3-9520-8882ED67B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507" y="2355527"/>
            <a:ext cx="11517493" cy="3416300"/>
          </a:xfrm>
        </p:spPr>
        <p:txBody>
          <a:bodyPr>
            <a:noAutofit/>
          </a:bodyPr>
          <a:lstStyle/>
          <a:p>
            <a:pPr lvl="0"/>
            <a:r>
              <a:rPr lang="en-US" dirty="0"/>
              <a:t>All objects are made of particles are called __________________.</a:t>
            </a:r>
          </a:p>
          <a:p>
            <a:pPr lvl="1"/>
            <a:r>
              <a:rPr lang="en-US" sz="1800" dirty="0"/>
              <a:t>The region in the center of the atom is called the _____________________</a:t>
            </a:r>
          </a:p>
          <a:p>
            <a:pPr lvl="0"/>
            <a:r>
              <a:rPr lang="en-US" b="1" u="sng" dirty="0"/>
              <a:t>Nuclear Energy</a:t>
            </a:r>
            <a:r>
              <a:rPr lang="en-US" dirty="0"/>
              <a:t>- is ___________________ energy in the nucleus of the atom.</a:t>
            </a:r>
          </a:p>
          <a:p>
            <a:pPr lvl="1"/>
            <a:r>
              <a:rPr lang="en-US" sz="1800" dirty="0"/>
              <a:t>Energy is released during a ___________________ ____________________</a:t>
            </a:r>
          </a:p>
          <a:p>
            <a:pPr lvl="2"/>
            <a:r>
              <a:rPr lang="en-US" sz="1800" dirty="0"/>
              <a:t>Energy is released when the nucleus _______________</a:t>
            </a:r>
          </a:p>
          <a:p>
            <a:pPr lvl="2"/>
            <a:r>
              <a:rPr lang="en-US" sz="1800" dirty="0"/>
              <a:t>Also called ____________________</a:t>
            </a:r>
          </a:p>
          <a:p>
            <a:pPr lvl="1"/>
            <a:r>
              <a:rPr lang="en-US" sz="1800" dirty="0"/>
              <a:t>When nuclei combine to create energy, it is called ____________________</a:t>
            </a:r>
          </a:p>
          <a:p>
            <a:pPr lvl="2"/>
            <a:r>
              <a:rPr lang="en-US" sz="1800" dirty="0"/>
              <a:t>The _______________ is an example of nuclear fusion</a:t>
            </a:r>
          </a:p>
          <a:p>
            <a:pPr lvl="2"/>
            <a:r>
              <a:rPr lang="en-US" sz="1800" dirty="0"/>
              <a:t>The sun produces ______________ &amp; ________________</a:t>
            </a:r>
          </a:p>
          <a:p>
            <a:pPr lvl="2"/>
            <a:r>
              <a:rPr lang="en-US" sz="1800" dirty="0"/>
              <a:t>What is nuclear energy converted to? _________________________</a:t>
            </a:r>
          </a:p>
          <a:p>
            <a:r>
              <a:rPr lang="en-US" dirty="0"/>
              <a:t>Give an example of nuclear fission: ____________________________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0AE2352-879A-4E5C-A3BF-B2FD139C0B14}"/>
              </a:ext>
            </a:extLst>
          </p:cNvPr>
          <p:cNvSpPr/>
          <p:nvPr/>
        </p:nvSpPr>
        <p:spPr>
          <a:xfrm>
            <a:off x="5969611" y="2355527"/>
            <a:ext cx="2045777" cy="232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Atoms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4795B92-68CF-48FD-8E95-C915FFAC418F}"/>
              </a:ext>
            </a:extLst>
          </p:cNvPr>
          <p:cNvSpPr/>
          <p:nvPr/>
        </p:nvSpPr>
        <p:spPr>
          <a:xfrm>
            <a:off x="7175896" y="2786896"/>
            <a:ext cx="2045777" cy="232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Nucleus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0549960-4830-49C3-A859-7CEB9D5FD824}"/>
              </a:ext>
            </a:extLst>
          </p:cNvPr>
          <p:cNvSpPr/>
          <p:nvPr/>
        </p:nvSpPr>
        <p:spPr>
          <a:xfrm>
            <a:off x="3226411" y="3196310"/>
            <a:ext cx="2045777" cy="232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Stored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84A8E60-66D9-4E90-B0FE-9B42567E4BF4}"/>
              </a:ext>
            </a:extLst>
          </p:cNvPr>
          <p:cNvSpPr/>
          <p:nvPr/>
        </p:nvSpPr>
        <p:spPr>
          <a:xfrm>
            <a:off x="4665171" y="3643285"/>
            <a:ext cx="2045777" cy="232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Nuclear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C26BA8-373F-4FF4-9D28-AE26B80709BD}"/>
              </a:ext>
            </a:extLst>
          </p:cNvPr>
          <p:cNvSpPr/>
          <p:nvPr/>
        </p:nvSpPr>
        <p:spPr>
          <a:xfrm>
            <a:off x="6982167" y="3605725"/>
            <a:ext cx="2045777" cy="232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Reaction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1261AE-E270-4AFB-94AD-9424A55CCBAF}"/>
              </a:ext>
            </a:extLst>
          </p:cNvPr>
          <p:cNvSpPr/>
          <p:nvPr/>
        </p:nvSpPr>
        <p:spPr>
          <a:xfrm>
            <a:off x="6096000" y="3973915"/>
            <a:ext cx="2045777" cy="232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Splits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0575863-6D48-4D71-8F1A-33CB0589CC13}"/>
              </a:ext>
            </a:extLst>
          </p:cNvPr>
          <p:cNvSpPr/>
          <p:nvPr/>
        </p:nvSpPr>
        <p:spPr>
          <a:xfrm>
            <a:off x="3226411" y="4367723"/>
            <a:ext cx="2045777" cy="232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Fission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F8F9D4A-0C1D-42BE-82DE-4FBA7CA0D24F}"/>
              </a:ext>
            </a:extLst>
          </p:cNvPr>
          <p:cNvSpPr/>
          <p:nvPr/>
        </p:nvSpPr>
        <p:spPr>
          <a:xfrm>
            <a:off x="7328296" y="4765155"/>
            <a:ext cx="2045777" cy="232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Fusion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7EA33EB-99CF-4008-8094-C49A3F028EA5}"/>
              </a:ext>
            </a:extLst>
          </p:cNvPr>
          <p:cNvSpPr/>
          <p:nvPr/>
        </p:nvSpPr>
        <p:spPr>
          <a:xfrm>
            <a:off x="2337842" y="5158963"/>
            <a:ext cx="1676219" cy="232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Sun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9E374F9-FF7D-44C7-90E2-7E8914C87096}"/>
              </a:ext>
            </a:extLst>
          </p:cNvPr>
          <p:cNvSpPr/>
          <p:nvPr/>
        </p:nvSpPr>
        <p:spPr>
          <a:xfrm>
            <a:off x="3923835" y="5612879"/>
            <a:ext cx="1562566" cy="232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Heat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87FA795-EDEC-46A5-A747-354C21ACA08E}"/>
              </a:ext>
            </a:extLst>
          </p:cNvPr>
          <p:cNvSpPr/>
          <p:nvPr/>
        </p:nvSpPr>
        <p:spPr>
          <a:xfrm>
            <a:off x="5959278" y="5592303"/>
            <a:ext cx="2045777" cy="232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Light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7AF160F-A980-42B7-909E-E5F2B7298AC6}"/>
              </a:ext>
            </a:extLst>
          </p:cNvPr>
          <p:cNvSpPr/>
          <p:nvPr/>
        </p:nvSpPr>
        <p:spPr>
          <a:xfrm>
            <a:off x="6305407" y="5950326"/>
            <a:ext cx="2045777" cy="2326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Electricity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E8DF80D-09F4-4648-A1CF-40EE4B8B4395}"/>
              </a:ext>
            </a:extLst>
          </p:cNvPr>
          <p:cNvSpPr/>
          <p:nvPr/>
        </p:nvSpPr>
        <p:spPr>
          <a:xfrm>
            <a:off x="5192294" y="6397301"/>
            <a:ext cx="3579747" cy="2153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1" dirty="0">
                <a:solidFill>
                  <a:schemeClr val="tx1"/>
                </a:solidFill>
              </a:rPr>
              <a:t>Nuclear Bomb / Power Plant</a:t>
            </a:r>
          </a:p>
        </p:txBody>
      </p:sp>
    </p:spTree>
    <p:extLst>
      <p:ext uri="{BB962C8B-B14F-4D97-AF65-F5344CB8AC3E}">
        <p14:creationId xmlns:p14="http://schemas.microsoft.com/office/powerpoint/2010/main" val="63001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6CCC8-4CF8-4835-B97D-D53ED3738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VI. Thermal Energy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595D83-ED5E-4C6B-A2E5-653A52802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531" y="2309032"/>
            <a:ext cx="10871730" cy="3416300"/>
          </a:xfrm>
        </p:spPr>
        <p:txBody>
          <a:bodyPr>
            <a:noAutofit/>
          </a:bodyPr>
          <a:lstStyle/>
          <a:p>
            <a:pPr lvl="0"/>
            <a:r>
              <a:rPr lang="en-US" sz="2100" dirty="0"/>
              <a:t>Particles that make up objects are constantly in ___________________________</a:t>
            </a:r>
          </a:p>
          <a:p>
            <a:pPr lvl="1"/>
            <a:r>
              <a:rPr lang="en-US" sz="2100" dirty="0"/>
              <a:t>This means they have ________________________ energy</a:t>
            </a:r>
          </a:p>
          <a:p>
            <a:pPr lvl="1"/>
            <a:r>
              <a:rPr lang="en-US" sz="2100" dirty="0"/>
              <a:t>The particle arrangement also gives objects ______________________ energy</a:t>
            </a:r>
          </a:p>
          <a:p>
            <a:pPr lvl="0"/>
            <a:r>
              <a:rPr lang="en-US" sz="2100" dirty="0"/>
              <a:t>The total energy of all the particles of an object is called _____________________________ energy</a:t>
            </a:r>
          </a:p>
          <a:p>
            <a:pPr lvl="1"/>
            <a:r>
              <a:rPr lang="en-US" sz="2100" dirty="0"/>
              <a:t>The _______________________ the temperature, the more _____________________________ _______________________</a:t>
            </a:r>
          </a:p>
          <a:p>
            <a:pPr lvl="2"/>
            <a:r>
              <a:rPr lang="en-US" sz="2100" dirty="0"/>
              <a:t>Faster particle movement = greater ________________________ energy &amp; a higher ________________________________</a:t>
            </a:r>
          </a:p>
          <a:p>
            <a:pPr lvl="2"/>
            <a:r>
              <a:rPr lang="en-US" sz="2100" dirty="0"/>
              <a:t>Which is hotter: a pot of water at 75</a:t>
            </a:r>
            <a:r>
              <a:rPr lang="en-US" sz="2100" baseline="30000" dirty="0"/>
              <a:t>o</a:t>
            </a:r>
            <a:r>
              <a:rPr lang="en-US" sz="2100" dirty="0"/>
              <a:t>C or a pot of water at 25</a:t>
            </a:r>
            <a:r>
              <a:rPr lang="en-US" sz="2100" baseline="30000" dirty="0"/>
              <a:t>o</a:t>
            </a:r>
            <a:r>
              <a:rPr lang="en-US" sz="2100" dirty="0"/>
              <a:t>C? _____________</a:t>
            </a:r>
          </a:p>
          <a:p>
            <a:endParaRPr lang="en-US" sz="21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6C38062-2EE8-44FE-BAF9-E9398BDB3B23}"/>
              </a:ext>
            </a:extLst>
          </p:cNvPr>
          <p:cNvSpPr/>
          <p:nvPr/>
        </p:nvSpPr>
        <p:spPr>
          <a:xfrm>
            <a:off x="7695088" y="2309032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Motion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3D99EAE-CFA0-4842-8E69-87B4CCB72E56}"/>
              </a:ext>
            </a:extLst>
          </p:cNvPr>
          <p:cNvSpPr/>
          <p:nvPr/>
        </p:nvSpPr>
        <p:spPr>
          <a:xfrm>
            <a:off x="4409447" y="2787380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Kinetic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C1A1B2-AEAB-4A66-B7E0-CC851406DE5D}"/>
              </a:ext>
            </a:extLst>
          </p:cNvPr>
          <p:cNvSpPr/>
          <p:nvPr/>
        </p:nvSpPr>
        <p:spPr>
          <a:xfrm>
            <a:off x="1604253" y="4017182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Thermal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C75E55-9160-4C20-AEC4-CEA0B1DEA786}"/>
              </a:ext>
            </a:extLst>
          </p:cNvPr>
          <p:cNvSpPr/>
          <p:nvPr/>
        </p:nvSpPr>
        <p:spPr>
          <a:xfrm>
            <a:off x="2084702" y="4495530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Higher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BF7DDC-18CB-46B1-93C8-43EC7FEAC6AE}"/>
              </a:ext>
            </a:extLst>
          </p:cNvPr>
          <p:cNvSpPr/>
          <p:nvPr/>
        </p:nvSpPr>
        <p:spPr>
          <a:xfrm>
            <a:off x="6765340" y="5263415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Kinetic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84E7735-F5AA-43EF-8B6C-B30E350F4ADD}"/>
              </a:ext>
            </a:extLst>
          </p:cNvPr>
          <p:cNvSpPr/>
          <p:nvPr/>
        </p:nvSpPr>
        <p:spPr>
          <a:xfrm>
            <a:off x="4986744" y="4785067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Energy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7BDC42E-EBC5-4398-9646-B8E9AD44151E}"/>
              </a:ext>
            </a:extLst>
          </p:cNvPr>
          <p:cNvSpPr/>
          <p:nvPr/>
        </p:nvSpPr>
        <p:spPr>
          <a:xfrm>
            <a:off x="1511264" y="4786662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Thermal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8D407E9-7B17-483B-AE48-08AF4E375869}"/>
              </a:ext>
            </a:extLst>
          </p:cNvPr>
          <p:cNvSpPr/>
          <p:nvPr/>
        </p:nvSpPr>
        <p:spPr>
          <a:xfrm>
            <a:off x="3154084" y="5570421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Temperature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0F0006-ED27-4072-A208-101F8D75EC58}"/>
              </a:ext>
            </a:extLst>
          </p:cNvPr>
          <p:cNvSpPr/>
          <p:nvPr/>
        </p:nvSpPr>
        <p:spPr>
          <a:xfrm>
            <a:off x="7304928" y="3259864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Potential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E669A2D-202A-4BC0-B01F-AB7EC065CC8E}"/>
              </a:ext>
            </a:extLst>
          </p:cNvPr>
          <p:cNvSpPr/>
          <p:nvPr/>
        </p:nvSpPr>
        <p:spPr>
          <a:xfrm>
            <a:off x="1511264" y="6343165"/>
            <a:ext cx="2510726" cy="2789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500" b="1" dirty="0">
                <a:solidFill>
                  <a:schemeClr val="tx1"/>
                </a:solidFill>
              </a:rPr>
              <a:t>75</a:t>
            </a:r>
            <a:r>
              <a:rPr lang="en-US" sz="2500" b="1" baseline="30000" dirty="0">
                <a:solidFill>
                  <a:schemeClr val="tx1"/>
                </a:solidFill>
              </a:rPr>
              <a:t>o</a:t>
            </a:r>
            <a:r>
              <a:rPr lang="en-US" sz="2500" b="1" dirty="0">
                <a:solidFill>
                  <a:schemeClr val="tx1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104937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6548</TotalTime>
  <Words>656</Words>
  <Application>Microsoft Office PowerPoint</Application>
  <PresentationFormat>Widescreen</PresentationFormat>
  <Paragraphs>148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Forms of Energy</vt:lpstr>
      <vt:lpstr>Learning Targets</vt:lpstr>
      <vt:lpstr>I. How Can I Find an Object’s Mechanical Energy?</vt:lpstr>
      <vt:lpstr>II. Calculating Mechanical Energy</vt:lpstr>
      <vt:lpstr>PowerPoint Presentation</vt:lpstr>
      <vt:lpstr>III. Mechanical Energy &amp; Work</vt:lpstr>
      <vt:lpstr>IV. What Are Other Forms of Energy?</vt:lpstr>
      <vt:lpstr>V. Nuclear Energy</vt:lpstr>
      <vt:lpstr>VI. Thermal Energy</vt:lpstr>
      <vt:lpstr>VII. Electrical Energy</vt:lpstr>
      <vt:lpstr>VIII. Electromagnetic Energy</vt:lpstr>
      <vt:lpstr>IX. Chemical Energy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of Energy</dc:title>
  <dc:creator>matthew dunker</dc:creator>
  <cp:lastModifiedBy>matthew dunker</cp:lastModifiedBy>
  <cp:revision>12</cp:revision>
  <dcterms:created xsi:type="dcterms:W3CDTF">2019-12-12T11:43:43Z</dcterms:created>
  <dcterms:modified xsi:type="dcterms:W3CDTF">2019-12-17T17:39:48Z</dcterms:modified>
</cp:coreProperties>
</file>