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380301E-1307-4BAE-8967-F2D5F5A5415B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7DFC090-BA4D-4DD4-A8D3-6CE13CEA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301E-1307-4BAE-8967-F2D5F5A5415B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C090-BA4D-4DD4-A8D3-6CE13CEA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2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380301E-1307-4BAE-8967-F2D5F5A5415B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DFC090-BA4D-4DD4-A8D3-6CE13CEA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6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380301E-1307-4BAE-8967-F2D5F5A5415B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DFC090-BA4D-4DD4-A8D3-6CE13CEAF8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87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380301E-1307-4BAE-8967-F2D5F5A5415B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DFC090-BA4D-4DD4-A8D3-6CE13CEA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9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301E-1307-4BAE-8967-F2D5F5A5415B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C090-BA4D-4DD4-A8D3-6CE13CEA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3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301E-1307-4BAE-8967-F2D5F5A5415B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C090-BA4D-4DD4-A8D3-6CE13CEA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301E-1307-4BAE-8967-F2D5F5A5415B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C090-BA4D-4DD4-A8D3-6CE13CEA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380301E-1307-4BAE-8967-F2D5F5A5415B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DFC090-BA4D-4DD4-A8D3-6CE13CEA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7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301E-1307-4BAE-8967-F2D5F5A5415B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C090-BA4D-4DD4-A8D3-6CE13CEA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5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380301E-1307-4BAE-8967-F2D5F5A5415B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DFC090-BA4D-4DD4-A8D3-6CE13CEA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301E-1307-4BAE-8967-F2D5F5A5415B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C090-BA4D-4DD4-A8D3-6CE13CEA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301E-1307-4BAE-8967-F2D5F5A5415B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C090-BA4D-4DD4-A8D3-6CE13CEA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9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301E-1307-4BAE-8967-F2D5F5A5415B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C090-BA4D-4DD4-A8D3-6CE13CEA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0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301E-1307-4BAE-8967-F2D5F5A5415B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C090-BA4D-4DD4-A8D3-6CE13CEA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301E-1307-4BAE-8967-F2D5F5A5415B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C090-BA4D-4DD4-A8D3-6CE13CEA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301E-1307-4BAE-8967-F2D5F5A5415B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C090-BA4D-4DD4-A8D3-6CE13CEA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301E-1307-4BAE-8967-F2D5F5A5415B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FC090-BA4D-4DD4-A8D3-6CE13CEA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7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B517-E351-4040-ACF0-A8848F34D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2472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93B7-A066-4F69-9A64-DFC4254EE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Kinetic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24431-B4D9-4A92-B160-4C45AD37C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601265" cy="4024125"/>
          </a:xfrm>
        </p:spPr>
        <p:txBody>
          <a:bodyPr/>
          <a:lstStyle/>
          <a:p>
            <a:r>
              <a:rPr lang="en-US" dirty="0"/>
              <a:t>KINETIC ENERGY = ½ x Mass x Speed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A boy is pulling a 10-kg wagon at a speed of 2 m/s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Fill in given numbers and units</a:t>
            </a:r>
          </a:p>
          <a:p>
            <a:r>
              <a:rPr lang="en-US" dirty="0">
                <a:solidFill>
                  <a:srgbClr val="FF0000"/>
                </a:solidFill>
              </a:rPr>
              <a:t>KE = ½ x 10 x 2</a:t>
            </a:r>
          </a:p>
          <a:p>
            <a:r>
              <a:rPr lang="en-US" dirty="0"/>
              <a:t>Solve for the unknown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2x10 = 20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20 x ½ = 10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10 Joules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03F2DC-EE6E-4A09-9608-7B8AA2F7C642}"/>
              </a:ext>
            </a:extLst>
          </p:cNvPr>
          <p:cNvSpPr txBox="1">
            <a:spLocks/>
          </p:cNvSpPr>
          <p:nvPr/>
        </p:nvSpPr>
        <p:spPr>
          <a:xfrm>
            <a:off x="7590693" y="2194560"/>
            <a:ext cx="4127696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Note that changing the mass or the speed will change the kinetic energy</a:t>
            </a:r>
          </a:p>
          <a:p>
            <a:pPr lvl="1"/>
            <a:r>
              <a:rPr lang="en-US" sz="2600" b="1" dirty="0">
                <a:solidFill>
                  <a:srgbClr val="FF0000"/>
                </a:solidFill>
              </a:rPr>
              <a:t>Increasing the mass or speed increases the kinetic energy</a:t>
            </a:r>
          </a:p>
        </p:txBody>
      </p:sp>
    </p:spTree>
    <p:extLst>
      <p:ext uri="{BB962C8B-B14F-4D97-AF65-F5344CB8AC3E}">
        <p14:creationId xmlns:p14="http://schemas.microsoft.com/office/powerpoint/2010/main" val="2871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D651E-A0C0-4583-91C0-E8C62FEA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71621-C884-4B75-BF9C-BF94491CE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An object that doesn’t have motion can still have energy</a:t>
            </a:r>
          </a:p>
          <a:p>
            <a:r>
              <a:rPr lang="en-US" sz="2800" dirty="0"/>
              <a:t>Energy can be stored or held in readiness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4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16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E1DC-25C0-47CB-8937-E3E5DEBF3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096" y="3164595"/>
            <a:ext cx="3652913" cy="1325563"/>
          </a:xfrm>
        </p:spPr>
        <p:txBody>
          <a:bodyPr>
            <a:normAutofit/>
          </a:bodyPr>
          <a:lstStyle/>
          <a:p>
            <a:r>
              <a:rPr lang="en-US" sz="2400" dirty="0"/>
              <a:t>Potential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A5F6C-8DEE-4151-83DB-3A7CE6FBF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4251960" cy="1517631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 energy that results from the position or shape of an object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75BD95-005C-4072-B49D-1D1E867CC409}"/>
              </a:ext>
            </a:extLst>
          </p:cNvPr>
          <p:cNvSpPr txBox="1">
            <a:spLocks/>
          </p:cNvSpPr>
          <p:nvPr/>
        </p:nvSpPr>
        <p:spPr>
          <a:xfrm>
            <a:off x="8167468" y="1911369"/>
            <a:ext cx="4251960" cy="151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Gravity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Elastic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Chemical</a:t>
            </a:r>
          </a:p>
        </p:txBody>
      </p:sp>
      <p:pic>
        <p:nvPicPr>
          <p:cNvPr id="3074" name="Picture 2" descr="Image result for kinetic energy">
            <a:extLst>
              <a:ext uri="{FF2B5EF4-FFF2-40B4-BE49-F238E27FC236}">
                <a16:creationId xmlns:a16="http://schemas.microsoft.com/office/drawing/2014/main" id="{0494C631-1758-419F-AFD2-982B03A74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4" r="63800"/>
          <a:stretch/>
        </p:blipFill>
        <p:spPr bwMode="auto">
          <a:xfrm>
            <a:off x="1870418" y="3995224"/>
            <a:ext cx="2011678" cy="277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kinetic energy">
            <a:extLst>
              <a:ext uri="{FF2B5EF4-FFF2-40B4-BE49-F238E27FC236}">
                <a16:creationId xmlns:a16="http://schemas.microsoft.com/office/drawing/2014/main" id="{02FA71A4-45FA-4156-A6BF-0684ADD99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" r="50000" b="9693"/>
          <a:stretch/>
        </p:blipFill>
        <p:spPr bwMode="auto">
          <a:xfrm>
            <a:off x="7692682" y="3511726"/>
            <a:ext cx="2450123" cy="32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5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96F6-22EF-48B6-85A2-16DD0439C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Types of Potential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15A9B-EC7D-4C8A-9929-38934F36E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4" y="2180912"/>
            <a:ext cx="7461913" cy="402412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b="1" u="sng" dirty="0"/>
              <a:t>Gravitational </a:t>
            </a:r>
            <a:r>
              <a:rPr lang="en-US" b="1" dirty="0"/>
              <a:t>PE- </a:t>
            </a:r>
            <a:r>
              <a:rPr lang="en-US" dirty="0"/>
              <a:t>potential energy related to an objects height</a:t>
            </a:r>
          </a:p>
          <a:p>
            <a:pPr marL="457200" lvl="1" indent="0">
              <a:buNone/>
            </a:pPr>
            <a:r>
              <a:rPr lang="en-US" dirty="0"/>
              <a:t>- Weight x Height = GPE</a:t>
            </a:r>
          </a:p>
          <a:p>
            <a:pPr marL="457200" indent="-457200">
              <a:buAutoNum type="arabicPeriod"/>
            </a:pPr>
            <a:r>
              <a:rPr lang="en-US" b="1" u="sng" dirty="0"/>
              <a:t>Elastic PE</a:t>
            </a:r>
            <a:r>
              <a:rPr lang="en-US" b="1" dirty="0"/>
              <a:t>- </a:t>
            </a:r>
            <a:r>
              <a:rPr lang="en-US" dirty="0"/>
              <a:t>potential energy associated with its ability to stretch &amp; compress</a:t>
            </a:r>
          </a:p>
          <a:p>
            <a:pPr marL="0" indent="0">
              <a:buNone/>
            </a:pPr>
            <a:r>
              <a:rPr lang="en-US" dirty="0"/>
              <a:t>	- The more the object changes shape the greater the energy</a:t>
            </a:r>
          </a:p>
          <a:p>
            <a:pPr marL="457200" indent="-457200">
              <a:buAutoNum type="arabicPeriod"/>
            </a:pPr>
            <a:r>
              <a:rPr lang="en-US" b="1" u="sng" dirty="0"/>
              <a:t>Chemical PE</a:t>
            </a:r>
            <a:r>
              <a:rPr lang="en-US" dirty="0"/>
              <a:t>- potential energy associated with a substances stored energy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- Reactions with another substance release stored energy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336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DA6F-00D7-466C-A3FF-25D3F82C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69" y="901532"/>
            <a:ext cx="2976349" cy="1293028"/>
          </a:xfrm>
        </p:spPr>
        <p:txBody>
          <a:bodyPr/>
          <a:lstStyle/>
          <a:p>
            <a:r>
              <a:rPr lang="en-US" dirty="0"/>
              <a:t>I Can…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D023-8DAF-4E05-A35F-C5083771C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156" y="2194560"/>
            <a:ext cx="10820400" cy="4024125"/>
          </a:xfrm>
        </p:spPr>
        <p:txBody>
          <a:bodyPr>
            <a:normAutofit/>
          </a:bodyPr>
          <a:lstStyle/>
          <a:p>
            <a:r>
              <a:rPr lang="en-US" sz="2800" dirty="0"/>
              <a:t>Define energy</a:t>
            </a:r>
          </a:p>
          <a:p>
            <a:r>
              <a:rPr lang="en-US" sz="2800" dirty="0"/>
              <a:t>Identify the 2 main types of energy</a:t>
            </a:r>
          </a:p>
        </p:txBody>
      </p:sp>
      <p:pic>
        <p:nvPicPr>
          <p:cNvPr id="5122" name="Picture 2" descr="Image result for Energy">
            <a:extLst>
              <a:ext uri="{FF2B5EF4-FFF2-40B4-BE49-F238E27FC236}">
                <a16:creationId xmlns:a16="http://schemas.microsoft.com/office/drawing/2014/main" id="{286B1293-9E76-4F7B-A9BF-D5E4AB394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49" y="3180449"/>
            <a:ext cx="7814794" cy="367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CFF38-0A0F-4943-B5A6-C0BC4486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think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DC5C-1FCE-4396-9267-ED8E3DDE4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you put a book in your book bag this morning?</a:t>
            </a:r>
          </a:p>
          <a:p>
            <a:r>
              <a:rPr lang="en-US" dirty="0"/>
              <a:t>If so, then you did work on your book</a:t>
            </a:r>
          </a:p>
          <a:p>
            <a:r>
              <a:rPr lang="en-US" dirty="0"/>
              <a:t>Work is done when a force moves an object</a:t>
            </a:r>
          </a:p>
          <a:p>
            <a:endParaRPr lang="en-US" dirty="0"/>
          </a:p>
        </p:txBody>
      </p:sp>
      <p:pic>
        <p:nvPicPr>
          <p:cNvPr id="4100" name="Picture 4" descr="Image result for putting books in backpack gif">
            <a:extLst>
              <a:ext uri="{FF2B5EF4-FFF2-40B4-BE49-F238E27FC236}">
                <a16:creationId xmlns:a16="http://schemas.microsoft.com/office/drawing/2014/main" id="{08C1BF6C-30D8-454D-A2AE-3861E3C0C5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686835"/>
            <a:ext cx="542925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work energy">
            <a:extLst>
              <a:ext uri="{FF2B5EF4-FFF2-40B4-BE49-F238E27FC236}">
                <a16:creationId xmlns:a16="http://schemas.microsoft.com/office/drawing/2014/main" id="{DF833348-2C15-470B-8C03-0B21FF4A6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21" y="3953022"/>
            <a:ext cx="5164406" cy="290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16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E1DC-25C0-47CB-8937-E3E5DEBF3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09" y="3164596"/>
            <a:ext cx="200118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A5F6C-8DEE-4151-83DB-3A7CE6FBF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4251960" cy="151763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ability to do work or cause change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75BD95-005C-4072-B49D-1D1E867CC409}"/>
              </a:ext>
            </a:extLst>
          </p:cNvPr>
          <p:cNvSpPr txBox="1">
            <a:spLocks/>
          </p:cNvSpPr>
          <p:nvPr/>
        </p:nvSpPr>
        <p:spPr>
          <a:xfrm>
            <a:off x="8167468" y="1911369"/>
            <a:ext cx="4251960" cy="151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Force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Movement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Work</a:t>
            </a:r>
          </a:p>
        </p:txBody>
      </p:sp>
      <p:pic>
        <p:nvPicPr>
          <p:cNvPr id="1028" name="Picture 4" descr="Image result for energy">
            <a:extLst>
              <a:ext uri="{FF2B5EF4-FFF2-40B4-BE49-F238E27FC236}">
                <a16:creationId xmlns:a16="http://schemas.microsoft.com/office/drawing/2014/main" id="{DDF91D3B-8BAD-4D61-AB2C-DFC8CDFD2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6" y="3429000"/>
            <a:ext cx="3175782" cy="333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nergy">
            <a:extLst>
              <a:ext uri="{FF2B5EF4-FFF2-40B4-BE49-F238E27FC236}">
                <a16:creationId xmlns:a16="http://schemas.microsoft.com/office/drawing/2014/main" id="{92FB49C9-5AD9-414D-98EF-047300513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7"/>
          <a:stretch/>
        </p:blipFill>
        <p:spPr bwMode="auto">
          <a:xfrm>
            <a:off x="8017411" y="3812345"/>
            <a:ext cx="3810000" cy="302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42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4BD4-3354-432C-96E2-BC5928620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&amp;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677C6-8FC9-45CD-B164-DD9FDA5F7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94560"/>
            <a:ext cx="5410200" cy="4024125"/>
          </a:xfrm>
        </p:spPr>
        <p:txBody>
          <a:bodyPr/>
          <a:lstStyle/>
          <a:p>
            <a:r>
              <a:rPr lang="en-US" sz="2800" dirty="0"/>
              <a:t>Work is the transfer of energy</a:t>
            </a:r>
          </a:p>
          <a:p>
            <a:r>
              <a:rPr lang="en-US" sz="2800" dirty="0"/>
              <a:t>When energy is transferred, 1 object gains energy</a:t>
            </a:r>
          </a:p>
          <a:p>
            <a:pPr lvl="1"/>
            <a:r>
              <a:rPr lang="en-US" sz="2600" dirty="0"/>
              <a:t>One object loses energy</a:t>
            </a:r>
          </a:p>
          <a:p>
            <a:r>
              <a:rPr lang="en-US" sz="2800" dirty="0"/>
              <a:t>Energy is measured in Joules</a:t>
            </a:r>
          </a:p>
          <a:p>
            <a:pPr lvl="1"/>
            <a:r>
              <a:rPr lang="en-US" sz="2600" dirty="0"/>
              <a:t>It is the SI unit for energy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09931-2D23-4234-B436-66F8A0AD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&amp;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C57C5-356E-4BFF-A311-424B17D67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r>
              <a:rPr lang="en-US" i="1" dirty="0"/>
              <a:t>POWER </a:t>
            </a:r>
            <a:r>
              <a:rPr lang="en-US" dirty="0"/>
              <a:t>is the rate at which work is done</a:t>
            </a:r>
          </a:p>
          <a:p>
            <a:r>
              <a:rPr lang="en-US" b="1" i="1" dirty="0"/>
              <a:t>SINCE THE TRANSFER OF ENERGY IS </a:t>
            </a:r>
            <a:r>
              <a:rPr lang="en-US" b="1" i="1" u="sng" dirty="0"/>
              <a:t>WORK</a:t>
            </a:r>
            <a:r>
              <a:rPr lang="en-US" b="1" i="1" dirty="0"/>
              <a:t>, POWER IS THE RATE AT WHICH ENERGY IS TRANSFERRED </a:t>
            </a:r>
          </a:p>
          <a:p>
            <a:pPr lvl="1"/>
            <a:r>
              <a:rPr lang="en-US" b="1" i="1" dirty="0"/>
              <a:t>Or the amount of energy transferred in a unit of time</a:t>
            </a:r>
          </a:p>
          <a:p>
            <a:r>
              <a:rPr lang="en-US" dirty="0"/>
              <a:t>Power = Energy Transferred / Time</a:t>
            </a:r>
            <a:endParaRPr lang="en-US" b="1" i="1" dirty="0"/>
          </a:p>
          <a:p>
            <a:r>
              <a:rPr lang="en-US" b="1" i="1" dirty="0"/>
              <a:t>Consider…which has more power</a:t>
            </a:r>
          </a:p>
          <a:p>
            <a:pPr lvl="1"/>
            <a:r>
              <a:rPr lang="en-US" b="1" i="1" dirty="0"/>
              <a:t>A bike or a car</a:t>
            </a:r>
          </a:p>
          <a:p>
            <a:pPr lvl="1"/>
            <a:r>
              <a:rPr lang="en-US" b="1" i="1" dirty="0"/>
              <a:t>A shovel or a snowblower</a:t>
            </a:r>
            <a:endParaRPr lang="en-US" dirty="0"/>
          </a:p>
        </p:txBody>
      </p:sp>
      <p:pic>
        <p:nvPicPr>
          <p:cNvPr id="7174" name="Picture 6" descr="Image result for shoveling snow">
            <a:extLst>
              <a:ext uri="{FF2B5EF4-FFF2-40B4-BE49-F238E27FC236}">
                <a16:creationId xmlns:a16="http://schemas.microsoft.com/office/drawing/2014/main" id="{8336DE0E-DB24-437D-9EC9-4CA306A22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087" y="5103832"/>
            <a:ext cx="2736092" cy="157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snowblower gif">
            <a:extLst>
              <a:ext uri="{FF2B5EF4-FFF2-40B4-BE49-F238E27FC236}">
                <a16:creationId xmlns:a16="http://schemas.microsoft.com/office/drawing/2014/main" id="{816153B5-5E81-465C-A766-4BB81A4374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25" y="4572850"/>
            <a:ext cx="3766781" cy="228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3DEE-558D-414D-9345-BAF74760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54" y="483019"/>
            <a:ext cx="8610600" cy="1293028"/>
          </a:xfrm>
        </p:spPr>
        <p:txBody>
          <a:bodyPr/>
          <a:lstStyle/>
          <a:p>
            <a:r>
              <a:rPr lang="en-US" dirty="0"/>
              <a:t>2 Types of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8C0A0-1C6C-465E-A5BA-D3A2540FE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512" y="2307102"/>
            <a:ext cx="6024488" cy="1491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2. Potential Energy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8B9F6E-A125-4E26-B27D-14991C8E9E5E}"/>
              </a:ext>
            </a:extLst>
          </p:cNvPr>
          <p:cNvSpPr txBox="1">
            <a:spLocks/>
          </p:cNvSpPr>
          <p:nvPr/>
        </p:nvSpPr>
        <p:spPr>
          <a:xfrm>
            <a:off x="205154" y="2194164"/>
            <a:ext cx="5168704" cy="1717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800" dirty="0"/>
              <a:t>Kinetic Energy</a:t>
            </a:r>
          </a:p>
        </p:txBody>
      </p:sp>
      <p:pic>
        <p:nvPicPr>
          <p:cNvPr id="8194" name="Picture 2" descr="Image result for kinetic energy potential energy">
            <a:extLst>
              <a:ext uri="{FF2B5EF4-FFF2-40B4-BE49-F238E27FC236}">
                <a16:creationId xmlns:a16="http://schemas.microsoft.com/office/drawing/2014/main" id="{B9E38E72-7C9B-40D3-A957-E64D678A1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66807"/>
            <a:ext cx="6437142" cy="37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15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E1DC-25C0-47CB-8937-E3E5DEBF3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391" y="3164596"/>
            <a:ext cx="3066757" cy="1325563"/>
          </a:xfrm>
        </p:spPr>
        <p:txBody>
          <a:bodyPr>
            <a:normAutofit/>
          </a:bodyPr>
          <a:lstStyle/>
          <a:p>
            <a:r>
              <a:rPr lang="en-US" sz="2800" dirty="0"/>
              <a:t>Kinetic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A5F6C-8DEE-4151-83DB-3A7CE6FBF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4251960" cy="151763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 energy an object has due to its motion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75BD95-005C-4072-B49D-1D1E867CC409}"/>
              </a:ext>
            </a:extLst>
          </p:cNvPr>
          <p:cNvSpPr txBox="1">
            <a:spLocks/>
          </p:cNvSpPr>
          <p:nvPr/>
        </p:nvSpPr>
        <p:spPr>
          <a:xfrm>
            <a:off x="8167468" y="1911369"/>
            <a:ext cx="4251960" cy="151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Speed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Movement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Work</a:t>
            </a:r>
          </a:p>
        </p:txBody>
      </p:sp>
      <p:pic>
        <p:nvPicPr>
          <p:cNvPr id="2050" name="Picture 2" descr="Image result for kinetic energy">
            <a:extLst>
              <a:ext uri="{FF2B5EF4-FFF2-40B4-BE49-F238E27FC236}">
                <a16:creationId xmlns:a16="http://schemas.microsoft.com/office/drawing/2014/main" id="{477D31C4-1F90-493B-8063-A647D3D99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0" t="25333"/>
          <a:stretch/>
        </p:blipFill>
        <p:spPr bwMode="auto">
          <a:xfrm>
            <a:off x="403860" y="4093698"/>
            <a:ext cx="3689838" cy="25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E65E5C-3058-45FE-B483-BF9277562A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09" t="39753" r="6412"/>
          <a:stretch/>
        </p:blipFill>
        <p:spPr>
          <a:xfrm>
            <a:off x="7863841" y="3827377"/>
            <a:ext cx="3846342" cy="259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7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590D-F6A0-4C7F-BFBC-2A258955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84545"/>
            <a:ext cx="8610600" cy="1293028"/>
          </a:xfrm>
        </p:spPr>
        <p:txBody>
          <a:bodyPr/>
          <a:lstStyle/>
          <a:p>
            <a:r>
              <a:rPr lang="en-US" dirty="0"/>
              <a:t>Kinetic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40F00-B0F8-42E6-BFB0-70E4F3A78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7573"/>
            <a:ext cx="10820400" cy="5060851"/>
          </a:xfrm>
        </p:spPr>
        <p:txBody>
          <a:bodyPr>
            <a:normAutofit/>
          </a:bodyPr>
          <a:lstStyle/>
          <a:p>
            <a:r>
              <a:rPr lang="en-US" dirty="0"/>
              <a:t>Kinetic energy depends on the objects mass &amp; speed</a:t>
            </a:r>
          </a:p>
          <a:p>
            <a:r>
              <a:rPr lang="en-US" dirty="0"/>
              <a:t>Consider this….</a:t>
            </a:r>
          </a:p>
          <a:p>
            <a:pPr lvl="1"/>
            <a:r>
              <a:rPr lang="en-US" dirty="0"/>
              <a:t>Getting hit with a tennis ball that was lightly tossed versus getting hit with a tennis ball moving at high speed.  </a:t>
            </a:r>
          </a:p>
          <a:p>
            <a:pPr lvl="2"/>
            <a:r>
              <a:rPr lang="en-US" dirty="0"/>
              <a:t>Which would hurt more?</a:t>
            </a:r>
          </a:p>
          <a:p>
            <a:pPr lvl="3"/>
            <a:r>
              <a:rPr lang="en-US" dirty="0"/>
              <a:t>The fast ball b/c it has more energy</a:t>
            </a:r>
          </a:p>
          <a:p>
            <a:r>
              <a:rPr lang="en-US" dirty="0"/>
              <a:t>Kinetic energy increases as speed increases</a:t>
            </a:r>
          </a:p>
          <a:p>
            <a:r>
              <a:rPr lang="en-US" dirty="0"/>
              <a:t>Kinetic energy also increases as mass increases</a:t>
            </a:r>
          </a:p>
          <a:p>
            <a:r>
              <a:rPr lang="en-US" dirty="0"/>
              <a:t>Consider this…</a:t>
            </a:r>
          </a:p>
          <a:p>
            <a:pPr lvl="1"/>
            <a:r>
              <a:rPr lang="en-US" dirty="0"/>
              <a:t>Suppose a tennis ball is rolling across the floor and hits your foot.</a:t>
            </a:r>
          </a:p>
          <a:p>
            <a:pPr lvl="1"/>
            <a:r>
              <a:rPr lang="en-US" dirty="0"/>
              <a:t>Now think of a bowling ball rolling across the floor &amp; hits your foot</a:t>
            </a:r>
          </a:p>
          <a:p>
            <a:pPr lvl="2"/>
            <a:r>
              <a:rPr lang="en-US" dirty="0"/>
              <a:t>Which would hurt more?</a:t>
            </a:r>
          </a:p>
          <a:p>
            <a:pPr lvl="3"/>
            <a:r>
              <a:rPr lang="en-US" dirty="0"/>
              <a:t>The bowling ball because it has more mass therefore more energy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639</TotalTime>
  <Words>433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Vapor Trail</vt:lpstr>
      <vt:lpstr>Energy</vt:lpstr>
      <vt:lpstr>I Can…</vt:lpstr>
      <vt:lpstr>Let’s think</vt:lpstr>
      <vt:lpstr>ENERGY</vt:lpstr>
      <vt:lpstr>Work &amp; Energy</vt:lpstr>
      <vt:lpstr>Power &amp; Energy</vt:lpstr>
      <vt:lpstr>2 Types of Energy</vt:lpstr>
      <vt:lpstr>Kinetic Energy</vt:lpstr>
      <vt:lpstr>Kinetic Energy</vt:lpstr>
      <vt:lpstr>Calculating Kinetic Energy</vt:lpstr>
      <vt:lpstr>Potential Energy</vt:lpstr>
      <vt:lpstr>Potential Energy</vt:lpstr>
      <vt:lpstr>3 Types of Potential Energy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</dc:title>
  <dc:creator>matthew dunker</dc:creator>
  <cp:lastModifiedBy>matthew dunker</cp:lastModifiedBy>
  <cp:revision>17</cp:revision>
  <dcterms:created xsi:type="dcterms:W3CDTF">2019-11-19T02:03:36Z</dcterms:created>
  <dcterms:modified xsi:type="dcterms:W3CDTF">2019-12-01T23:28:54Z</dcterms:modified>
</cp:coreProperties>
</file>